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handoutMasterIdLst>
    <p:handoutMasterId r:id="rId124"/>
  </p:handoutMasterIdLst>
  <p:sldIdLst>
    <p:sldId id="396" r:id="rId2"/>
    <p:sldId id="323" r:id="rId3"/>
    <p:sldId id="324" r:id="rId4"/>
    <p:sldId id="325" r:id="rId5"/>
    <p:sldId id="422" r:id="rId6"/>
    <p:sldId id="410" r:id="rId7"/>
    <p:sldId id="411" r:id="rId8"/>
    <p:sldId id="414" r:id="rId9"/>
    <p:sldId id="415" r:id="rId10"/>
    <p:sldId id="412" r:id="rId11"/>
    <p:sldId id="413" r:id="rId12"/>
    <p:sldId id="408" r:id="rId13"/>
    <p:sldId id="416" r:id="rId14"/>
    <p:sldId id="417" r:id="rId15"/>
    <p:sldId id="409" r:id="rId16"/>
    <p:sldId id="418" r:id="rId17"/>
    <p:sldId id="423" r:id="rId18"/>
    <p:sldId id="424" r:id="rId19"/>
    <p:sldId id="425" r:id="rId20"/>
    <p:sldId id="426" r:id="rId21"/>
    <p:sldId id="427" r:id="rId22"/>
    <p:sldId id="428" r:id="rId23"/>
    <p:sldId id="429" r:id="rId24"/>
    <p:sldId id="430" r:id="rId25"/>
    <p:sldId id="432" r:id="rId26"/>
    <p:sldId id="433" r:id="rId27"/>
    <p:sldId id="401" r:id="rId28"/>
    <p:sldId id="402" r:id="rId29"/>
    <p:sldId id="403" r:id="rId30"/>
    <p:sldId id="421" r:id="rId31"/>
    <p:sldId id="404" r:id="rId32"/>
    <p:sldId id="406" r:id="rId33"/>
    <p:sldId id="407" r:id="rId34"/>
    <p:sldId id="256" r:id="rId35"/>
    <p:sldId id="258" r:id="rId36"/>
    <p:sldId id="259" r:id="rId37"/>
    <p:sldId id="260" r:id="rId38"/>
    <p:sldId id="261" r:id="rId39"/>
    <p:sldId id="262" r:id="rId40"/>
    <p:sldId id="263" r:id="rId41"/>
    <p:sldId id="264" r:id="rId42"/>
    <p:sldId id="265" r:id="rId43"/>
    <p:sldId id="266" r:id="rId44"/>
    <p:sldId id="267" r:id="rId45"/>
    <p:sldId id="296" r:id="rId46"/>
    <p:sldId id="397" r:id="rId47"/>
    <p:sldId id="295" r:id="rId48"/>
    <p:sldId id="270" r:id="rId49"/>
    <p:sldId id="297" r:id="rId50"/>
    <p:sldId id="269" r:id="rId51"/>
    <p:sldId id="271" r:id="rId52"/>
    <p:sldId id="298" r:id="rId53"/>
    <p:sldId id="299" r:id="rId54"/>
    <p:sldId id="300" r:id="rId55"/>
    <p:sldId id="301" r:id="rId56"/>
    <p:sldId id="302" r:id="rId57"/>
    <p:sldId id="273" r:id="rId58"/>
    <p:sldId id="303" r:id="rId59"/>
    <p:sldId id="304" r:id="rId60"/>
    <p:sldId id="305" r:id="rId61"/>
    <p:sldId id="277" r:id="rId62"/>
    <p:sldId id="306" r:id="rId63"/>
    <p:sldId id="307" r:id="rId64"/>
    <p:sldId id="308" r:id="rId65"/>
    <p:sldId id="309" r:id="rId66"/>
    <p:sldId id="310" r:id="rId67"/>
    <p:sldId id="311" r:id="rId68"/>
    <p:sldId id="282" r:id="rId69"/>
    <p:sldId id="283" r:id="rId70"/>
    <p:sldId id="316" r:id="rId71"/>
    <p:sldId id="317" r:id="rId72"/>
    <p:sldId id="318" r:id="rId73"/>
    <p:sldId id="319" r:id="rId74"/>
    <p:sldId id="326" r:id="rId75"/>
    <p:sldId id="328" r:id="rId76"/>
    <p:sldId id="329" r:id="rId77"/>
    <p:sldId id="330" r:id="rId78"/>
    <p:sldId id="331" r:id="rId79"/>
    <p:sldId id="332" r:id="rId80"/>
    <p:sldId id="333" r:id="rId81"/>
    <p:sldId id="335" r:id="rId82"/>
    <p:sldId id="336" r:id="rId83"/>
    <p:sldId id="337" r:id="rId84"/>
    <p:sldId id="338" r:id="rId85"/>
    <p:sldId id="388" r:id="rId86"/>
    <p:sldId id="339" r:id="rId87"/>
    <p:sldId id="389" r:id="rId88"/>
    <p:sldId id="341" r:id="rId89"/>
    <p:sldId id="342" r:id="rId90"/>
    <p:sldId id="390" r:id="rId91"/>
    <p:sldId id="391" r:id="rId92"/>
    <p:sldId id="343" r:id="rId93"/>
    <p:sldId id="392" r:id="rId94"/>
    <p:sldId id="393" r:id="rId95"/>
    <p:sldId id="394" r:id="rId96"/>
    <p:sldId id="344" r:id="rId97"/>
    <p:sldId id="395" r:id="rId98"/>
    <p:sldId id="345" r:id="rId99"/>
    <p:sldId id="346" r:id="rId100"/>
    <p:sldId id="351" r:id="rId101"/>
    <p:sldId id="352" r:id="rId102"/>
    <p:sldId id="353" r:id="rId103"/>
    <p:sldId id="354" r:id="rId104"/>
    <p:sldId id="355" r:id="rId105"/>
    <p:sldId id="356" r:id="rId106"/>
    <p:sldId id="357" r:id="rId107"/>
    <p:sldId id="358" r:id="rId108"/>
    <p:sldId id="359" r:id="rId109"/>
    <p:sldId id="360" r:id="rId110"/>
    <p:sldId id="361" r:id="rId111"/>
    <p:sldId id="375" r:id="rId112"/>
    <p:sldId id="376" r:id="rId113"/>
    <p:sldId id="377" r:id="rId114"/>
    <p:sldId id="398" r:id="rId115"/>
    <p:sldId id="379" r:id="rId116"/>
    <p:sldId id="380" r:id="rId117"/>
    <p:sldId id="399" r:id="rId118"/>
    <p:sldId id="381" r:id="rId119"/>
    <p:sldId id="382" r:id="rId120"/>
    <p:sldId id="383" r:id="rId121"/>
    <p:sldId id="400" r:id="rId122"/>
  </p:sldIdLst>
  <p:sldSz cx="9144000" cy="6858000" type="screen4x3"/>
  <p:notesSz cx="6813550" cy="9948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00" autoAdjust="0"/>
    <p:restoredTop sz="94660"/>
  </p:normalViewPr>
  <p:slideViewPr>
    <p:cSldViewPr>
      <p:cViewPr varScale="1">
        <p:scale>
          <a:sx n="61" d="100"/>
          <a:sy n="61" d="100"/>
        </p:scale>
        <p:origin x="1560"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2538" cy="49744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9435" y="0"/>
            <a:ext cx="2952538" cy="497443"/>
          </a:xfrm>
          <a:prstGeom prst="rect">
            <a:avLst/>
          </a:prstGeom>
        </p:spPr>
        <p:txBody>
          <a:bodyPr vert="horz" lIns="91440" tIns="45720" rIns="91440" bIns="45720" rtlCol="0"/>
          <a:lstStyle>
            <a:lvl1pPr algn="r">
              <a:defRPr sz="1200"/>
            </a:lvl1pPr>
          </a:lstStyle>
          <a:p>
            <a:fld id="{65329275-6512-49F5-8006-83B7E48A7F61}" type="datetimeFigureOut">
              <a:rPr lang="en-US" smtClean="0"/>
              <a:pPr/>
              <a:t>24-Jun-21</a:t>
            </a:fld>
            <a:endParaRPr lang="en-US"/>
          </a:p>
        </p:txBody>
      </p:sp>
      <p:sp>
        <p:nvSpPr>
          <p:cNvPr id="4" name="Footer Placeholder 3"/>
          <p:cNvSpPr>
            <a:spLocks noGrp="1"/>
          </p:cNvSpPr>
          <p:nvPr>
            <p:ph type="ftr" sz="quarter" idx="2"/>
          </p:nvPr>
        </p:nvSpPr>
        <p:spPr>
          <a:xfrm>
            <a:off x="0" y="9449693"/>
            <a:ext cx="2952538" cy="49744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9435" y="9449693"/>
            <a:ext cx="2952538" cy="497443"/>
          </a:xfrm>
          <a:prstGeom prst="rect">
            <a:avLst/>
          </a:prstGeom>
        </p:spPr>
        <p:txBody>
          <a:bodyPr vert="horz" lIns="91440" tIns="45720" rIns="91440" bIns="45720" rtlCol="0" anchor="b"/>
          <a:lstStyle>
            <a:lvl1pPr algn="r">
              <a:defRPr sz="1200"/>
            </a:lvl1pPr>
          </a:lstStyle>
          <a:p>
            <a:fld id="{2F7F30BA-9187-48D2-B993-75197B060D2F}" type="slidenum">
              <a:rPr lang="en-US" smtClean="0"/>
              <a:pPr/>
              <a:t>‹#›</a:t>
            </a:fld>
            <a:endParaRPr lang="en-US"/>
          </a:p>
        </p:txBody>
      </p:sp>
    </p:spTree>
    <p:extLst>
      <p:ext uri="{BB962C8B-B14F-4D97-AF65-F5344CB8AC3E}">
        <p14:creationId xmlns:p14="http://schemas.microsoft.com/office/powerpoint/2010/main" val="483190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2538" cy="49744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9435" y="0"/>
            <a:ext cx="2952538" cy="497443"/>
          </a:xfrm>
          <a:prstGeom prst="rect">
            <a:avLst/>
          </a:prstGeom>
        </p:spPr>
        <p:txBody>
          <a:bodyPr vert="horz" lIns="91440" tIns="45720" rIns="91440" bIns="45720" rtlCol="0"/>
          <a:lstStyle>
            <a:lvl1pPr algn="r">
              <a:defRPr sz="1200"/>
            </a:lvl1pPr>
          </a:lstStyle>
          <a:p>
            <a:fld id="{920F3391-95E2-4FFB-914E-A61CC9F37CD8}" type="datetimeFigureOut">
              <a:rPr lang="en-US" smtClean="0"/>
              <a:pPr/>
              <a:t>24-Jun-21</a:t>
            </a:fld>
            <a:endParaRPr lang="en-US"/>
          </a:p>
        </p:txBody>
      </p:sp>
      <p:sp>
        <p:nvSpPr>
          <p:cNvPr id="4" name="Slide Image Placeholder 3"/>
          <p:cNvSpPr>
            <a:spLocks noGrp="1" noRot="1" noChangeAspect="1"/>
          </p:cNvSpPr>
          <p:nvPr>
            <p:ph type="sldImg" idx="2"/>
          </p:nvPr>
        </p:nvSpPr>
        <p:spPr>
          <a:xfrm>
            <a:off x="920750" y="746125"/>
            <a:ext cx="4972050" cy="3730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1355" y="4725710"/>
            <a:ext cx="5450840" cy="44769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9693"/>
            <a:ext cx="2952538" cy="49744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9435" y="9449693"/>
            <a:ext cx="2952538" cy="497443"/>
          </a:xfrm>
          <a:prstGeom prst="rect">
            <a:avLst/>
          </a:prstGeom>
        </p:spPr>
        <p:txBody>
          <a:bodyPr vert="horz" lIns="91440" tIns="45720" rIns="91440" bIns="45720" rtlCol="0" anchor="b"/>
          <a:lstStyle>
            <a:lvl1pPr algn="r">
              <a:defRPr sz="1200"/>
            </a:lvl1pPr>
          </a:lstStyle>
          <a:p>
            <a:fld id="{38C9801D-9199-4B10-8B96-67421567767F}" type="slidenum">
              <a:rPr lang="en-US" smtClean="0"/>
              <a:pPr/>
              <a:t>‹#›</a:t>
            </a:fld>
            <a:endParaRPr lang="en-US"/>
          </a:p>
        </p:txBody>
      </p:sp>
    </p:spTree>
    <p:extLst>
      <p:ext uri="{BB962C8B-B14F-4D97-AF65-F5344CB8AC3E}">
        <p14:creationId xmlns:p14="http://schemas.microsoft.com/office/powerpoint/2010/main" val="1456325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9D1D80C5-2E11-4BDC-8545-DC2D552295ED}" type="slidenum">
              <a:rPr lang="en-US"/>
              <a:pPr/>
              <a:t>47</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10000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31BBA879-5549-4F84-AC45-5933BF2E0DDB}" type="slidenum">
              <a:rPr lang="en-US"/>
              <a:pPr/>
              <a:t>50</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87633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7EC816E-A83D-4FCF-BFE1-15147CE905A5}" type="slidenum">
              <a:rPr lang="en-US"/>
              <a:pPr/>
              <a:t>51</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76977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EA974A22-615F-4267-AB21-2A85EB458BFC}" type="slidenum">
              <a:rPr lang="en-US"/>
              <a:pPr/>
              <a:t>57</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52545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6166361E-669C-4C66-A95B-97C9A38D9B9D}" type="slidenum">
              <a:rPr lang="en-US"/>
              <a:pPr/>
              <a:t>61</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818784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7E579745-2803-4957-BA9D-2FF32F0211BC}" type="slidenum">
              <a:rPr lang="en-US"/>
              <a:pPr/>
              <a:t>68</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095905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94419EAD-7B22-4DFE-90BB-B4CC61AD9E56}" type="slidenum">
              <a:rPr lang="en-US"/>
              <a:pPr/>
              <a:t>69</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29231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D6FC457-A424-4523-85C4-EE4DE1B3EDFC}" type="datetime1">
              <a:rPr lang="en-US" smtClean="0"/>
              <a:pPr/>
              <a:t>24-Jun-21</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CA0281A3-FCAC-4568-8522-01ED5A03F9B3}" type="slidenum">
              <a:rPr lang="en-US" smtClean="0"/>
              <a:pPr/>
              <a:t>‹#›</a:t>
            </a:fld>
            <a:endParaRPr lang="en-US"/>
          </a:p>
        </p:txBody>
      </p:sp>
    </p:spTree>
    <p:extLst>
      <p:ext uri="{BB962C8B-B14F-4D97-AF65-F5344CB8AC3E}">
        <p14:creationId xmlns:p14="http://schemas.microsoft.com/office/powerpoint/2010/main" val="1002826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6D9FF7-7F29-4DDD-BD45-C6BFB193BCC1}" type="datetime1">
              <a:rPr lang="en-US" smtClean="0"/>
              <a:pPr/>
              <a:t>24-Jun-21</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CA0281A3-FCAC-4568-8522-01ED5A03F9B3}" type="slidenum">
              <a:rPr lang="en-US" smtClean="0"/>
              <a:pPr/>
              <a:t>‹#›</a:t>
            </a:fld>
            <a:endParaRPr lang="en-US"/>
          </a:p>
        </p:txBody>
      </p:sp>
    </p:spTree>
    <p:extLst>
      <p:ext uri="{BB962C8B-B14F-4D97-AF65-F5344CB8AC3E}">
        <p14:creationId xmlns:p14="http://schemas.microsoft.com/office/powerpoint/2010/main" val="3101548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98AD19-0F30-44CD-97F4-B8F2F1443722}" type="datetime1">
              <a:rPr lang="en-US" smtClean="0"/>
              <a:pPr/>
              <a:t>24-Jun-21</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CA0281A3-FCAC-4568-8522-01ED5A03F9B3}" type="slidenum">
              <a:rPr lang="en-US" smtClean="0"/>
              <a:pPr/>
              <a:t>‹#›</a:t>
            </a:fld>
            <a:endParaRPr lang="en-US"/>
          </a:p>
        </p:txBody>
      </p:sp>
    </p:spTree>
    <p:extLst>
      <p:ext uri="{BB962C8B-B14F-4D97-AF65-F5344CB8AC3E}">
        <p14:creationId xmlns:p14="http://schemas.microsoft.com/office/powerpoint/2010/main" val="3090595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6B1969-B603-48D7-B0DE-4A7ACF7EF2A5}" type="datetime1">
              <a:rPr lang="en-US" smtClean="0"/>
              <a:pPr/>
              <a:t>24-Jun-21</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CA0281A3-FCAC-4568-8522-01ED5A03F9B3}" type="slidenum">
              <a:rPr lang="en-US" smtClean="0"/>
              <a:pPr/>
              <a:t>‹#›</a:t>
            </a:fld>
            <a:endParaRPr lang="en-US"/>
          </a:p>
        </p:txBody>
      </p:sp>
    </p:spTree>
    <p:extLst>
      <p:ext uri="{BB962C8B-B14F-4D97-AF65-F5344CB8AC3E}">
        <p14:creationId xmlns:p14="http://schemas.microsoft.com/office/powerpoint/2010/main" val="201952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8618D1-2582-44AA-AE1C-658AD404ACAF}" type="datetime1">
              <a:rPr lang="en-US" smtClean="0"/>
              <a:pPr/>
              <a:t>24-Jun-21</a:t>
            </a:fld>
            <a:endParaRPr lang="en-US"/>
          </a:p>
        </p:txBody>
      </p:sp>
      <p:sp>
        <p:nvSpPr>
          <p:cNvPr id="5" name="Footer Placeholder 4"/>
          <p:cNvSpPr>
            <a:spLocks noGrp="1"/>
          </p:cNvSpPr>
          <p:nvPr>
            <p:ph type="ftr" sz="quarter" idx="11"/>
          </p:nvPr>
        </p:nvSpPr>
        <p:spPr/>
        <p:txBody>
          <a:bodyPr/>
          <a:lstStyle/>
          <a:p>
            <a:r>
              <a:rPr lang="en-US"/>
              <a:t>1</a:t>
            </a:r>
          </a:p>
        </p:txBody>
      </p:sp>
      <p:sp>
        <p:nvSpPr>
          <p:cNvPr id="6" name="Slide Number Placeholder 5"/>
          <p:cNvSpPr>
            <a:spLocks noGrp="1"/>
          </p:cNvSpPr>
          <p:nvPr>
            <p:ph type="sldNum" sz="quarter" idx="12"/>
          </p:nvPr>
        </p:nvSpPr>
        <p:spPr/>
        <p:txBody>
          <a:bodyPr/>
          <a:lstStyle/>
          <a:p>
            <a:fld id="{CA0281A3-FCAC-4568-8522-01ED5A03F9B3}" type="slidenum">
              <a:rPr lang="en-US" smtClean="0"/>
              <a:pPr/>
              <a:t>‹#›</a:t>
            </a:fld>
            <a:endParaRPr lang="en-US"/>
          </a:p>
        </p:txBody>
      </p:sp>
    </p:spTree>
    <p:extLst>
      <p:ext uri="{BB962C8B-B14F-4D97-AF65-F5344CB8AC3E}">
        <p14:creationId xmlns:p14="http://schemas.microsoft.com/office/powerpoint/2010/main" val="4183516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8C1BE9-EE10-4BB5-9537-E2D8098D0B9E}" type="datetime1">
              <a:rPr lang="en-US" smtClean="0"/>
              <a:pPr/>
              <a:t>24-Jun-21</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CA0281A3-FCAC-4568-8522-01ED5A03F9B3}" type="slidenum">
              <a:rPr lang="en-US" smtClean="0"/>
              <a:pPr/>
              <a:t>‹#›</a:t>
            </a:fld>
            <a:endParaRPr lang="en-US"/>
          </a:p>
        </p:txBody>
      </p:sp>
    </p:spTree>
    <p:extLst>
      <p:ext uri="{BB962C8B-B14F-4D97-AF65-F5344CB8AC3E}">
        <p14:creationId xmlns:p14="http://schemas.microsoft.com/office/powerpoint/2010/main" val="4019908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D6007B-E968-453B-B3BD-42F8AF18354F}" type="datetime1">
              <a:rPr lang="en-US" smtClean="0"/>
              <a:pPr/>
              <a:t>24-Jun-21</a:t>
            </a:fld>
            <a:endParaRPr lang="en-US"/>
          </a:p>
        </p:txBody>
      </p:sp>
      <p:sp>
        <p:nvSpPr>
          <p:cNvPr id="8" name="Footer Placeholder 7"/>
          <p:cNvSpPr>
            <a:spLocks noGrp="1"/>
          </p:cNvSpPr>
          <p:nvPr>
            <p:ph type="ftr" sz="quarter" idx="11"/>
          </p:nvPr>
        </p:nvSpPr>
        <p:spPr/>
        <p:txBody>
          <a:bodyPr/>
          <a:lstStyle/>
          <a:p>
            <a:r>
              <a:rPr lang="en-US"/>
              <a:t>1</a:t>
            </a:r>
          </a:p>
        </p:txBody>
      </p:sp>
      <p:sp>
        <p:nvSpPr>
          <p:cNvPr id="9" name="Slide Number Placeholder 8"/>
          <p:cNvSpPr>
            <a:spLocks noGrp="1"/>
          </p:cNvSpPr>
          <p:nvPr>
            <p:ph type="sldNum" sz="quarter" idx="12"/>
          </p:nvPr>
        </p:nvSpPr>
        <p:spPr/>
        <p:txBody>
          <a:bodyPr/>
          <a:lstStyle/>
          <a:p>
            <a:fld id="{CA0281A3-FCAC-4568-8522-01ED5A03F9B3}" type="slidenum">
              <a:rPr lang="en-US" smtClean="0"/>
              <a:pPr/>
              <a:t>‹#›</a:t>
            </a:fld>
            <a:endParaRPr lang="en-US"/>
          </a:p>
        </p:txBody>
      </p:sp>
    </p:spTree>
    <p:extLst>
      <p:ext uri="{BB962C8B-B14F-4D97-AF65-F5344CB8AC3E}">
        <p14:creationId xmlns:p14="http://schemas.microsoft.com/office/powerpoint/2010/main" val="2395942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ED18F0-218C-4B7F-A07F-75496E5683B7}" type="datetime1">
              <a:rPr lang="en-US" smtClean="0"/>
              <a:pPr/>
              <a:t>24-Jun-21</a:t>
            </a:fld>
            <a:endParaRPr lang="en-US"/>
          </a:p>
        </p:txBody>
      </p:sp>
      <p:sp>
        <p:nvSpPr>
          <p:cNvPr id="4" name="Footer Placeholder 3"/>
          <p:cNvSpPr>
            <a:spLocks noGrp="1"/>
          </p:cNvSpPr>
          <p:nvPr>
            <p:ph type="ftr" sz="quarter" idx="11"/>
          </p:nvPr>
        </p:nvSpPr>
        <p:spPr/>
        <p:txBody>
          <a:bodyPr/>
          <a:lstStyle/>
          <a:p>
            <a:r>
              <a:rPr lang="en-US"/>
              <a:t>1</a:t>
            </a:r>
          </a:p>
        </p:txBody>
      </p:sp>
      <p:sp>
        <p:nvSpPr>
          <p:cNvPr id="5" name="Slide Number Placeholder 4"/>
          <p:cNvSpPr>
            <a:spLocks noGrp="1"/>
          </p:cNvSpPr>
          <p:nvPr>
            <p:ph type="sldNum" sz="quarter" idx="12"/>
          </p:nvPr>
        </p:nvSpPr>
        <p:spPr/>
        <p:txBody>
          <a:bodyPr/>
          <a:lstStyle/>
          <a:p>
            <a:fld id="{CA0281A3-FCAC-4568-8522-01ED5A03F9B3}" type="slidenum">
              <a:rPr lang="en-US" smtClean="0"/>
              <a:pPr/>
              <a:t>‹#›</a:t>
            </a:fld>
            <a:endParaRPr lang="en-US"/>
          </a:p>
        </p:txBody>
      </p:sp>
    </p:spTree>
    <p:extLst>
      <p:ext uri="{BB962C8B-B14F-4D97-AF65-F5344CB8AC3E}">
        <p14:creationId xmlns:p14="http://schemas.microsoft.com/office/powerpoint/2010/main" val="985009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2871C4-B560-42F6-AF15-FCE15810086E}" type="datetime1">
              <a:rPr lang="en-US" smtClean="0"/>
              <a:pPr/>
              <a:t>24-Jun-21</a:t>
            </a:fld>
            <a:endParaRPr lang="en-US"/>
          </a:p>
        </p:txBody>
      </p:sp>
      <p:sp>
        <p:nvSpPr>
          <p:cNvPr id="3" name="Footer Placeholder 2"/>
          <p:cNvSpPr>
            <a:spLocks noGrp="1"/>
          </p:cNvSpPr>
          <p:nvPr>
            <p:ph type="ftr" sz="quarter" idx="11"/>
          </p:nvPr>
        </p:nvSpPr>
        <p:spPr/>
        <p:txBody>
          <a:bodyPr/>
          <a:lstStyle/>
          <a:p>
            <a:r>
              <a:rPr lang="en-US"/>
              <a:t>1</a:t>
            </a:r>
          </a:p>
        </p:txBody>
      </p:sp>
      <p:sp>
        <p:nvSpPr>
          <p:cNvPr id="4" name="Slide Number Placeholder 3"/>
          <p:cNvSpPr>
            <a:spLocks noGrp="1"/>
          </p:cNvSpPr>
          <p:nvPr>
            <p:ph type="sldNum" sz="quarter" idx="12"/>
          </p:nvPr>
        </p:nvSpPr>
        <p:spPr/>
        <p:txBody>
          <a:bodyPr/>
          <a:lstStyle/>
          <a:p>
            <a:fld id="{CA0281A3-FCAC-4568-8522-01ED5A03F9B3}" type="slidenum">
              <a:rPr lang="en-US" smtClean="0"/>
              <a:pPr/>
              <a:t>‹#›</a:t>
            </a:fld>
            <a:endParaRPr lang="en-US"/>
          </a:p>
        </p:txBody>
      </p:sp>
    </p:spTree>
    <p:extLst>
      <p:ext uri="{BB962C8B-B14F-4D97-AF65-F5344CB8AC3E}">
        <p14:creationId xmlns:p14="http://schemas.microsoft.com/office/powerpoint/2010/main" val="808136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FC5CDB-4B07-4B0E-946F-DA183DE2FB77}" type="datetime1">
              <a:rPr lang="en-US" smtClean="0"/>
              <a:pPr/>
              <a:t>24-Jun-21</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CA0281A3-FCAC-4568-8522-01ED5A03F9B3}" type="slidenum">
              <a:rPr lang="en-US" smtClean="0"/>
              <a:pPr/>
              <a:t>‹#›</a:t>
            </a:fld>
            <a:endParaRPr lang="en-US"/>
          </a:p>
        </p:txBody>
      </p:sp>
    </p:spTree>
    <p:extLst>
      <p:ext uri="{BB962C8B-B14F-4D97-AF65-F5344CB8AC3E}">
        <p14:creationId xmlns:p14="http://schemas.microsoft.com/office/powerpoint/2010/main" val="518824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5C7165-6167-4274-8B65-589DBB923183}" type="datetime1">
              <a:rPr lang="en-US" smtClean="0"/>
              <a:pPr/>
              <a:t>24-Jun-21</a:t>
            </a:fld>
            <a:endParaRPr lang="en-US"/>
          </a:p>
        </p:txBody>
      </p:sp>
      <p:sp>
        <p:nvSpPr>
          <p:cNvPr id="6" name="Footer Placeholder 5"/>
          <p:cNvSpPr>
            <a:spLocks noGrp="1"/>
          </p:cNvSpPr>
          <p:nvPr>
            <p:ph type="ftr" sz="quarter" idx="11"/>
          </p:nvPr>
        </p:nvSpPr>
        <p:spPr/>
        <p:txBody>
          <a:bodyPr/>
          <a:lstStyle/>
          <a:p>
            <a:r>
              <a:rPr lang="en-US"/>
              <a:t>1</a:t>
            </a:r>
          </a:p>
        </p:txBody>
      </p:sp>
      <p:sp>
        <p:nvSpPr>
          <p:cNvPr id="7" name="Slide Number Placeholder 6"/>
          <p:cNvSpPr>
            <a:spLocks noGrp="1"/>
          </p:cNvSpPr>
          <p:nvPr>
            <p:ph type="sldNum" sz="quarter" idx="12"/>
          </p:nvPr>
        </p:nvSpPr>
        <p:spPr/>
        <p:txBody>
          <a:bodyPr/>
          <a:lstStyle/>
          <a:p>
            <a:fld id="{CA0281A3-FCAC-4568-8522-01ED5A03F9B3}" type="slidenum">
              <a:rPr lang="en-US" smtClean="0"/>
              <a:pPr/>
              <a:t>‹#›</a:t>
            </a:fld>
            <a:endParaRPr lang="en-US"/>
          </a:p>
        </p:txBody>
      </p:sp>
    </p:spTree>
    <p:extLst>
      <p:ext uri="{BB962C8B-B14F-4D97-AF65-F5344CB8AC3E}">
        <p14:creationId xmlns:p14="http://schemas.microsoft.com/office/powerpoint/2010/main" val="190147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643782-FC83-4AD5-ADFF-D65F8D7B8D38}" type="datetime1">
              <a:rPr lang="en-US" smtClean="0"/>
              <a:pPr/>
              <a:t>24-Jun-21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281A3-FCAC-4568-8522-01ED5A03F9B3}" type="slidenum">
              <a:rPr lang="en-US" smtClean="0"/>
              <a:pPr/>
              <a:t>‹#›</a:t>
            </a:fld>
            <a:endParaRPr lang="en-US"/>
          </a:p>
        </p:txBody>
      </p:sp>
    </p:spTree>
    <p:extLst>
      <p:ext uri="{BB962C8B-B14F-4D97-AF65-F5344CB8AC3E}">
        <p14:creationId xmlns:p14="http://schemas.microsoft.com/office/powerpoint/2010/main" val="1639726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media.geeksforgeeks.org/wp-content/uploads/rational1.jp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media.geeksforgeeks.org/wp-content/uploads/rational2.jp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media.geeksforgeeks.org/wp-content/uploads/rational1.jp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media.geeksforgeeks.org/wp-content/uploads/rational4.jpg"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3400" y="228600"/>
            <a:ext cx="8382000" cy="6248400"/>
          </a:xfrm>
        </p:spPr>
        <p:txBody>
          <a:bodyPr>
            <a:normAutofit/>
          </a:bodyPr>
          <a:lstStyle/>
          <a:p>
            <a:r>
              <a:rPr lang="en-US" b="1" dirty="0">
                <a:solidFill>
                  <a:srgbClr val="FF0000"/>
                </a:solidFill>
              </a:rPr>
              <a:t>UNIT-II:</a:t>
            </a:r>
            <a:r>
              <a:rPr lang="en-US" b="1" dirty="0">
                <a:solidFill>
                  <a:schemeClr val="tx1"/>
                </a:solidFill>
              </a:rPr>
              <a:t> DATA LINK LAYER AND MEDIUM ACCESS CONTROL SUBLAYER                                                                                                    </a:t>
            </a:r>
            <a:endParaRPr lang="en-US" dirty="0">
              <a:solidFill>
                <a:schemeClr val="tx1"/>
              </a:solidFill>
            </a:endParaRPr>
          </a:p>
          <a:p>
            <a:pPr algn="just"/>
            <a:r>
              <a:rPr lang="en-US" b="1" dirty="0">
                <a:solidFill>
                  <a:srgbClr val="FF0000"/>
                </a:solidFill>
              </a:rPr>
              <a:t>Data Link Layer: </a:t>
            </a:r>
            <a:r>
              <a:rPr lang="en-US" dirty="0">
                <a:solidFill>
                  <a:schemeClr val="tx1"/>
                </a:solidFill>
              </a:rPr>
              <a:t>Data link layer design issues, Error detection and correction-CRC, Hamming codes, Elementary data link protocols, Sliding window protocols.</a:t>
            </a:r>
          </a:p>
          <a:p>
            <a:pPr algn="just"/>
            <a:r>
              <a:rPr lang="en-US" b="1" dirty="0">
                <a:solidFill>
                  <a:srgbClr val="FF0000"/>
                </a:solidFill>
              </a:rPr>
              <a:t>Medium Access Control </a:t>
            </a:r>
            <a:r>
              <a:rPr lang="en-US" b="1" dirty="0" err="1">
                <a:solidFill>
                  <a:srgbClr val="FF0000"/>
                </a:solidFill>
              </a:rPr>
              <a:t>Sublayer</a:t>
            </a:r>
            <a:r>
              <a:rPr lang="en-US" dirty="0">
                <a:solidFill>
                  <a:srgbClr val="FF0000"/>
                </a:solidFill>
              </a:rPr>
              <a:t>: </a:t>
            </a:r>
            <a:r>
              <a:rPr lang="en-US" dirty="0">
                <a:solidFill>
                  <a:schemeClr val="tx1"/>
                </a:solidFill>
              </a:rPr>
              <a:t>ALOHA, Carrier sense multiple access protocols, Collision-free protocols, Ethernet, Data link layer switching-Repeaters, Hubs, Switches, Routers, and Gateways.</a:t>
            </a:r>
          </a:p>
          <a:p>
            <a:pPr algn="just"/>
            <a:endParaRPr lang="en-US" dirty="0">
              <a:solidFill>
                <a:schemeClr val="tx1"/>
              </a:solidFill>
            </a:endParaRPr>
          </a:p>
        </p:txBody>
      </p:sp>
      <p:sp>
        <p:nvSpPr>
          <p:cNvPr id="6" name="Slide Number Placeholder 5"/>
          <p:cNvSpPr>
            <a:spLocks noGrp="1"/>
          </p:cNvSpPr>
          <p:nvPr>
            <p:ph type="sldNum" sz="quarter" idx="12"/>
          </p:nvPr>
        </p:nvSpPr>
        <p:spPr/>
        <p:txBody>
          <a:bodyPr/>
          <a:lstStyle/>
          <a:p>
            <a:fld id="{CA0281A3-FCAC-4568-8522-01ED5A03F9B3}"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86800" cy="6096000"/>
          </a:xfrm>
        </p:spPr>
        <p:txBody>
          <a:bodyPr>
            <a:noAutofit/>
          </a:bodyPr>
          <a:lstStyle/>
          <a:p>
            <a:pPr marL="514350" indent="-514350" algn="just" fontAlgn="base">
              <a:spcBef>
                <a:spcPts val="0"/>
              </a:spcBef>
              <a:buFont typeface="+mj-lt"/>
              <a:buAutoNum type="alphaLcPeriod"/>
            </a:pPr>
            <a:r>
              <a:rPr lang="en-US" sz="2300" dirty="0"/>
              <a:t>Parity bit 1 covers all the bits positions whose binary representation    includes a 1 in the least significant position (1, 3, 5, 7, 9, 11, etc).</a:t>
            </a:r>
          </a:p>
          <a:p>
            <a:pPr marL="514350" indent="-514350" algn="just" fontAlgn="base">
              <a:spcBef>
                <a:spcPts val="0"/>
              </a:spcBef>
              <a:buFont typeface="+mj-lt"/>
              <a:buAutoNum type="alphaLcPeriod"/>
            </a:pPr>
            <a:r>
              <a:rPr lang="en-US" sz="2300" dirty="0"/>
              <a:t>Parity bit 2 covers all the bits positions whose binary representation     includes a 1 in the second position from the least significant bit (2, 3, 6,    7, 10, 11, etc).</a:t>
            </a:r>
          </a:p>
          <a:p>
            <a:pPr marL="514350" indent="-514350" algn="just" fontAlgn="base">
              <a:spcBef>
                <a:spcPts val="0"/>
              </a:spcBef>
              <a:buFont typeface="+mj-lt"/>
              <a:buAutoNum type="alphaLcPeriod"/>
            </a:pPr>
            <a:r>
              <a:rPr lang="en-US" sz="2300" dirty="0"/>
              <a:t>Parity bit 4 covers all the bits positions whose binary representation     includes a 1 in the third position from the least significant bit (4–7, 12–     15, 20–23, etc).</a:t>
            </a:r>
          </a:p>
          <a:p>
            <a:pPr marL="514350" indent="-514350" algn="just" fontAlgn="base">
              <a:spcBef>
                <a:spcPts val="0"/>
              </a:spcBef>
              <a:buFont typeface="+mj-lt"/>
              <a:buAutoNum type="alphaLcPeriod"/>
            </a:pPr>
            <a:r>
              <a:rPr lang="en-US" sz="2300" dirty="0"/>
              <a:t>Parity bit 8 covers all the bits positions whose binary representation    includes a 1 in the fourth position from the least significant bit bits (8–15, 24–31, 40–47, etc).</a:t>
            </a:r>
          </a:p>
          <a:p>
            <a:pPr marL="514350" indent="-514350" algn="just" fontAlgn="base">
              <a:spcBef>
                <a:spcPts val="0"/>
              </a:spcBef>
              <a:buFont typeface="+mj-lt"/>
              <a:buAutoNum type="alphaLcPeriod"/>
            </a:pPr>
            <a:r>
              <a:rPr lang="en-US" sz="2300" dirty="0"/>
              <a:t>In general each parity bit covers all bits where the bitwise AND of the parity position and the bit position is non-zero.</a:t>
            </a:r>
          </a:p>
          <a:p>
            <a:pPr marL="514350" lvl="0" indent="-514350" algn="just" fontAlgn="base">
              <a:spcBef>
                <a:spcPts val="0"/>
              </a:spcBef>
              <a:buFont typeface="+mj-lt"/>
              <a:buAutoNum type="arabicPeriod" startAt="5"/>
            </a:pPr>
            <a:r>
              <a:rPr lang="en-US" sz="2300" dirty="0"/>
              <a:t>Since we check for even parity set a parity bit to 1 if the total number of ones in the positions it checks is odd.</a:t>
            </a:r>
          </a:p>
          <a:p>
            <a:pPr marL="514350" indent="-514350" algn="just">
              <a:spcBef>
                <a:spcPts val="0"/>
              </a:spcBef>
              <a:buFont typeface="+mj-lt"/>
              <a:buAutoNum type="arabicPeriod" startAt="5"/>
            </a:pPr>
            <a:r>
              <a:rPr lang="en-US" sz="2300" dirty="0"/>
              <a:t>Set a parity bit to 0 if the total number of ones in the positions it checks is even.</a:t>
            </a:r>
          </a:p>
        </p:txBody>
      </p:sp>
      <p:sp>
        <p:nvSpPr>
          <p:cNvPr id="4" name="Slide Number Placeholder 3"/>
          <p:cNvSpPr>
            <a:spLocks noGrp="1"/>
          </p:cNvSpPr>
          <p:nvPr>
            <p:ph type="sldNum" sz="quarter" idx="12"/>
          </p:nvPr>
        </p:nvSpPr>
        <p:spPr/>
        <p:txBody>
          <a:bodyPr/>
          <a:lstStyle/>
          <a:p>
            <a:fld id="{CA0281A3-FCAC-4568-8522-01ED5A03F9B3}" type="slidenum">
              <a:rPr lang="en-US" smtClean="0"/>
              <a:pPr/>
              <a:t>10</a:t>
            </a:fld>
            <a:endParaRPr lang="en-US"/>
          </a:p>
        </p:txBody>
      </p:sp>
    </p:spTree>
    <p:extLst>
      <p:ext uri="{BB962C8B-B14F-4D97-AF65-F5344CB8AC3E}">
        <p14:creationId xmlns:p14="http://schemas.microsoft.com/office/powerpoint/2010/main" val="12520427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98494" y="272237"/>
            <a:ext cx="2092706" cy="689932"/>
          </a:xfrm>
          <a:prstGeom prst="rect">
            <a:avLst/>
          </a:prstGeom>
        </p:spPr>
        <p:txBody>
          <a:bodyPr vert="horz" wrap="square" lIns="0" tIns="12700" rIns="0" bIns="0" rtlCol="0">
            <a:spAutoFit/>
          </a:bodyPr>
          <a:lstStyle/>
          <a:p>
            <a:pPr marL="12700">
              <a:lnSpc>
                <a:spcPct val="100000"/>
              </a:lnSpc>
              <a:spcBef>
                <a:spcPts val="100"/>
              </a:spcBef>
            </a:pPr>
            <a:r>
              <a:rPr dirty="0">
                <a:solidFill>
                  <a:srgbClr val="FF0000"/>
                </a:solidFill>
              </a:rPr>
              <a:t>Eth</a:t>
            </a:r>
            <a:r>
              <a:rPr spc="-15" dirty="0">
                <a:solidFill>
                  <a:srgbClr val="FF0000"/>
                </a:solidFill>
              </a:rPr>
              <a:t>e</a:t>
            </a:r>
            <a:r>
              <a:rPr dirty="0">
                <a:solidFill>
                  <a:srgbClr val="FF0000"/>
                </a:solidFill>
              </a:rPr>
              <a:t>rn</a:t>
            </a:r>
            <a:r>
              <a:rPr spc="-25" dirty="0">
                <a:solidFill>
                  <a:srgbClr val="FF0000"/>
                </a:solidFill>
              </a:rPr>
              <a:t>e</a:t>
            </a:r>
            <a:r>
              <a:rPr dirty="0">
                <a:solidFill>
                  <a:srgbClr val="FF0000"/>
                </a:solidFill>
              </a:rPr>
              <a:t>t</a:t>
            </a:r>
          </a:p>
        </p:txBody>
      </p:sp>
      <p:sp>
        <p:nvSpPr>
          <p:cNvPr id="3" name="object 3"/>
          <p:cNvSpPr txBox="1"/>
          <p:nvPr/>
        </p:nvSpPr>
        <p:spPr>
          <a:xfrm>
            <a:off x="1460372" y="1939924"/>
            <a:ext cx="4415155" cy="1351280"/>
          </a:xfrm>
          <a:prstGeom prst="rect">
            <a:avLst/>
          </a:prstGeom>
        </p:spPr>
        <p:txBody>
          <a:bodyPr vert="horz" wrap="square" lIns="0" tIns="88265" rIns="0" bIns="0" rtlCol="0">
            <a:spAutoFit/>
          </a:bodyPr>
          <a:lstStyle/>
          <a:p>
            <a:pPr marL="469900" indent="-457200">
              <a:lnSpc>
                <a:spcPct val="100000"/>
              </a:lnSpc>
              <a:spcBef>
                <a:spcPts val="695"/>
              </a:spcBef>
              <a:buClr>
                <a:srgbClr val="0000FF"/>
              </a:buClr>
              <a:buChar char="•"/>
              <a:tabLst>
                <a:tab pos="469265" algn="l"/>
                <a:tab pos="469900" algn="l"/>
              </a:tabLst>
            </a:pPr>
            <a:r>
              <a:rPr sz="2400" spc="-5" dirty="0">
                <a:latin typeface="Arial"/>
                <a:cs typeface="Arial"/>
              </a:rPr>
              <a:t>Classic </a:t>
            </a:r>
            <a:r>
              <a:rPr sz="2400" dirty="0">
                <a:latin typeface="Arial"/>
                <a:cs typeface="Arial"/>
              </a:rPr>
              <a:t>Ethernet</a:t>
            </a:r>
            <a:r>
              <a:rPr sz="2400" spc="-40" dirty="0">
                <a:latin typeface="Arial"/>
                <a:cs typeface="Arial"/>
              </a:rPr>
              <a:t> </a:t>
            </a:r>
            <a:r>
              <a:rPr sz="2400" spc="-5" dirty="0">
                <a:solidFill>
                  <a:srgbClr val="0000FF"/>
                </a:solidFill>
                <a:latin typeface="Arial"/>
                <a:cs typeface="Arial"/>
              </a:rPr>
              <a:t>»</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dirty="0">
                <a:latin typeface="Arial"/>
                <a:cs typeface="Arial"/>
              </a:rPr>
              <a:t>Switched/Fast Ethernet</a:t>
            </a:r>
            <a:r>
              <a:rPr sz="2400" spc="-100" dirty="0">
                <a:latin typeface="Arial"/>
                <a:cs typeface="Arial"/>
              </a:rPr>
              <a:t> </a:t>
            </a:r>
            <a:r>
              <a:rPr sz="2400" dirty="0">
                <a:solidFill>
                  <a:srgbClr val="0000FF"/>
                </a:solidFill>
                <a:latin typeface="Arial"/>
                <a:cs typeface="Arial"/>
              </a:rPr>
              <a:t>»</a:t>
            </a:r>
            <a:endParaRPr sz="2400" dirty="0">
              <a:latin typeface="Arial"/>
              <a:cs typeface="Arial"/>
            </a:endParaRPr>
          </a:p>
          <a:p>
            <a:pPr marL="469900" indent="-457200">
              <a:lnSpc>
                <a:spcPct val="100000"/>
              </a:lnSpc>
              <a:spcBef>
                <a:spcPts val="605"/>
              </a:spcBef>
              <a:buClr>
                <a:srgbClr val="0000FF"/>
              </a:buClr>
              <a:buChar char="•"/>
              <a:tabLst>
                <a:tab pos="469265" algn="l"/>
                <a:tab pos="469900" algn="l"/>
              </a:tabLst>
            </a:pPr>
            <a:r>
              <a:rPr sz="2400" dirty="0">
                <a:latin typeface="Arial"/>
                <a:cs typeface="Arial"/>
              </a:rPr>
              <a:t>Gigabit/10 Gigabit Ethernet</a:t>
            </a:r>
            <a:r>
              <a:rPr sz="2400" spc="-130" dirty="0">
                <a:latin typeface="Arial"/>
                <a:cs typeface="Arial"/>
              </a:rPr>
              <a:t> </a:t>
            </a:r>
            <a:r>
              <a:rPr sz="2400" dirty="0">
                <a:solidFill>
                  <a:srgbClr val="0000FF"/>
                </a:solidFill>
                <a:latin typeface="Arial"/>
                <a:cs typeface="Arial"/>
              </a:rPr>
              <a:t>»</a:t>
            </a:r>
            <a:endParaRPr sz="2400" dirty="0">
              <a:latin typeface="Arial"/>
              <a:cs typeface="Arial"/>
            </a:endParaRPr>
          </a:p>
        </p:txBody>
      </p:sp>
      <p:sp>
        <p:nvSpPr>
          <p:cNvPr id="6" name="Slide Number Placeholder 5"/>
          <p:cNvSpPr>
            <a:spLocks noGrp="1"/>
          </p:cNvSpPr>
          <p:nvPr>
            <p:ph type="sldNum" sz="quarter" idx="12"/>
          </p:nvPr>
        </p:nvSpPr>
        <p:spPr/>
        <p:txBody>
          <a:bodyPr/>
          <a:lstStyle/>
          <a:p>
            <a:fld id="{CA0281A3-FCAC-4568-8522-01ED5A03F9B3}" type="slidenum">
              <a:rPr lang="en-US" smtClean="0"/>
              <a:pPr/>
              <a:t>100</a:t>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7270" y="214608"/>
            <a:ext cx="817433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FF0000"/>
                </a:solidFill>
              </a:rPr>
              <a:t>Classic Ethernet </a:t>
            </a:r>
            <a:r>
              <a:rPr b="1" dirty="0">
                <a:solidFill>
                  <a:srgbClr val="FF0000"/>
                </a:solidFill>
              </a:rPr>
              <a:t>(1) – </a:t>
            </a:r>
            <a:r>
              <a:rPr b="1" spc="-15" dirty="0">
                <a:solidFill>
                  <a:srgbClr val="FF0000"/>
                </a:solidFill>
              </a:rPr>
              <a:t>Physical</a:t>
            </a:r>
            <a:r>
              <a:rPr b="1" spc="55" dirty="0">
                <a:solidFill>
                  <a:srgbClr val="FF0000"/>
                </a:solidFill>
              </a:rPr>
              <a:t> </a:t>
            </a:r>
            <a:r>
              <a:rPr b="1" spc="-20" dirty="0">
                <a:solidFill>
                  <a:srgbClr val="FF0000"/>
                </a:solidFill>
              </a:rPr>
              <a:t>Layer</a:t>
            </a:r>
          </a:p>
        </p:txBody>
      </p:sp>
      <p:sp>
        <p:nvSpPr>
          <p:cNvPr id="3" name="object 3"/>
          <p:cNvSpPr txBox="1"/>
          <p:nvPr/>
        </p:nvSpPr>
        <p:spPr>
          <a:xfrm>
            <a:off x="993444" y="1558985"/>
            <a:ext cx="7171690" cy="1352550"/>
          </a:xfrm>
          <a:prstGeom prst="rect">
            <a:avLst/>
          </a:prstGeom>
        </p:spPr>
        <p:txBody>
          <a:bodyPr vert="horz" wrap="square" lIns="0" tIns="88900" rIns="0" bIns="0" rtlCol="0">
            <a:spAutoFit/>
          </a:bodyPr>
          <a:lstStyle/>
          <a:p>
            <a:pPr marL="12700">
              <a:lnSpc>
                <a:spcPct val="100000"/>
              </a:lnSpc>
              <a:spcBef>
                <a:spcPts val="700"/>
              </a:spcBef>
            </a:pPr>
            <a:r>
              <a:rPr sz="2400" dirty="0">
                <a:latin typeface="Arial"/>
                <a:cs typeface="Arial"/>
              </a:rPr>
              <a:t>One shared </a:t>
            </a:r>
            <a:r>
              <a:rPr sz="2400" spc="-5" dirty="0">
                <a:latin typeface="Arial"/>
                <a:cs typeface="Arial"/>
              </a:rPr>
              <a:t>coaxial </a:t>
            </a:r>
            <a:r>
              <a:rPr sz="2400" dirty="0">
                <a:latin typeface="Arial"/>
                <a:cs typeface="Arial"/>
              </a:rPr>
              <a:t>cable to </a:t>
            </a:r>
            <a:r>
              <a:rPr sz="2400" spc="-10" dirty="0">
                <a:latin typeface="Arial"/>
                <a:cs typeface="Arial"/>
              </a:rPr>
              <a:t>which </a:t>
            </a:r>
            <a:r>
              <a:rPr sz="2400" dirty="0">
                <a:latin typeface="Arial"/>
                <a:cs typeface="Arial"/>
              </a:rPr>
              <a:t>all hosts</a:t>
            </a:r>
            <a:r>
              <a:rPr sz="2400" spc="-50" dirty="0">
                <a:latin typeface="Arial"/>
                <a:cs typeface="Arial"/>
              </a:rPr>
              <a:t> </a:t>
            </a:r>
            <a:r>
              <a:rPr sz="2400" dirty="0">
                <a:latin typeface="Arial"/>
                <a:cs typeface="Arial"/>
              </a:rPr>
              <a:t>attached</a:t>
            </a:r>
            <a:endParaRPr sz="2400">
              <a:latin typeface="Arial"/>
              <a:cs typeface="Arial"/>
            </a:endParaRPr>
          </a:p>
          <a:p>
            <a:pPr marL="469900" indent="-457200">
              <a:lnSpc>
                <a:spcPct val="100000"/>
              </a:lnSpc>
              <a:spcBef>
                <a:spcPts val="600"/>
              </a:spcBef>
              <a:buClr>
                <a:srgbClr val="0000FF"/>
              </a:buClr>
              <a:buChar char="•"/>
              <a:tabLst>
                <a:tab pos="469900" algn="l"/>
                <a:tab pos="470534" algn="l"/>
              </a:tabLst>
            </a:pPr>
            <a:r>
              <a:rPr sz="2400" dirty="0">
                <a:latin typeface="Arial"/>
                <a:cs typeface="Arial"/>
              </a:rPr>
              <a:t>Up to 10 </a:t>
            </a:r>
            <a:r>
              <a:rPr sz="2400" spc="-5" dirty="0">
                <a:latin typeface="Arial"/>
                <a:cs typeface="Arial"/>
              </a:rPr>
              <a:t>Mbps, </a:t>
            </a:r>
            <a:r>
              <a:rPr sz="2400" spc="-10" dirty="0">
                <a:latin typeface="Arial"/>
                <a:cs typeface="Arial"/>
              </a:rPr>
              <a:t>with </a:t>
            </a:r>
            <a:r>
              <a:rPr sz="2400" dirty="0">
                <a:latin typeface="Arial"/>
                <a:cs typeface="Arial"/>
              </a:rPr>
              <a:t>Manchester</a:t>
            </a:r>
            <a:r>
              <a:rPr sz="2400" spc="-65" dirty="0">
                <a:latin typeface="Arial"/>
                <a:cs typeface="Arial"/>
              </a:rPr>
              <a:t> </a:t>
            </a:r>
            <a:r>
              <a:rPr sz="2400" dirty="0">
                <a:latin typeface="Arial"/>
                <a:cs typeface="Arial"/>
              </a:rPr>
              <a:t>encoding</a:t>
            </a:r>
            <a:endParaRPr sz="2400">
              <a:latin typeface="Arial"/>
              <a:cs typeface="Arial"/>
            </a:endParaRPr>
          </a:p>
          <a:p>
            <a:pPr marL="469900" indent="-457200">
              <a:lnSpc>
                <a:spcPct val="100000"/>
              </a:lnSpc>
              <a:spcBef>
                <a:spcPts val="605"/>
              </a:spcBef>
              <a:buClr>
                <a:srgbClr val="0000FF"/>
              </a:buClr>
              <a:buChar char="•"/>
              <a:tabLst>
                <a:tab pos="469900" algn="l"/>
                <a:tab pos="470534" algn="l"/>
              </a:tabLst>
            </a:pPr>
            <a:r>
              <a:rPr sz="2400" dirty="0">
                <a:latin typeface="Arial"/>
                <a:cs typeface="Arial"/>
              </a:rPr>
              <a:t>Hosts </a:t>
            </a:r>
            <a:r>
              <a:rPr sz="2400" spc="-5" dirty="0">
                <a:latin typeface="Arial"/>
                <a:cs typeface="Arial"/>
              </a:rPr>
              <a:t>ran </a:t>
            </a:r>
            <a:r>
              <a:rPr sz="2400" dirty="0">
                <a:latin typeface="Arial"/>
                <a:cs typeface="Arial"/>
              </a:rPr>
              <a:t>the </a:t>
            </a:r>
            <a:r>
              <a:rPr sz="2400" spc="-5" dirty="0">
                <a:latin typeface="Arial"/>
                <a:cs typeface="Arial"/>
              </a:rPr>
              <a:t>classic </a:t>
            </a:r>
            <a:r>
              <a:rPr sz="2400" dirty="0">
                <a:latin typeface="Arial"/>
                <a:cs typeface="Arial"/>
              </a:rPr>
              <a:t>Ethernet protocol </a:t>
            </a:r>
            <a:r>
              <a:rPr sz="2400" spc="10" dirty="0">
                <a:latin typeface="Arial"/>
                <a:cs typeface="Arial"/>
              </a:rPr>
              <a:t>for</a:t>
            </a:r>
            <a:r>
              <a:rPr sz="2400" spc="-150" dirty="0">
                <a:latin typeface="Arial"/>
                <a:cs typeface="Arial"/>
              </a:rPr>
              <a:t> </a:t>
            </a:r>
            <a:r>
              <a:rPr sz="2400" dirty="0">
                <a:latin typeface="Arial"/>
                <a:cs typeface="Arial"/>
              </a:rPr>
              <a:t>access</a:t>
            </a:r>
            <a:endParaRPr sz="2400">
              <a:latin typeface="Arial"/>
              <a:cs typeface="Arial"/>
            </a:endParaRPr>
          </a:p>
        </p:txBody>
      </p:sp>
      <p:sp>
        <p:nvSpPr>
          <p:cNvPr id="4" name="object 4"/>
          <p:cNvSpPr/>
          <p:nvPr/>
        </p:nvSpPr>
        <p:spPr>
          <a:xfrm>
            <a:off x="685434" y="3577026"/>
            <a:ext cx="7863254" cy="1971260"/>
          </a:xfrm>
          <a:prstGeom prst="rect">
            <a:avLst/>
          </a:prstGeom>
          <a:blipFill>
            <a:blip r:embed="rId2" cstate="print"/>
            <a:stretch>
              <a:fillRect/>
            </a:stretch>
          </a:blipFill>
        </p:spPr>
        <p:txBody>
          <a:bodyPr wrap="square" lIns="0" tIns="0" rIns="0" bIns="0" rtlCol="0"/>
          <a:lstStyle/>
          <a:p>
            <a:endParaRPr/>
          </a:p>
        </p:txBody>
      </p:sp>
      <p:sp>
        <p:nvSpPr>
          <p:cNvPr id="7" name="Slide Number Placeholder 6"/>
          <p:cNvSpPr>
            <a:spLocks noGrp="1"/>
          </p:cNvSpPr>
          <p:nvPr>
            <p:ph type="sldNum" sz="quarter" idx="12"/>
          </p:nvPr>
        </p:nvSpPr>
        <p:spPr/>
        <p:txBody>
          <a:bodyPr/>
          <a:lstStyle/>
          <a:p>
            <a:fld id="{CA0281A3-FCAC-4568-8522-01ED5A03F9B3}" type="slidenum">
              <a:rPr lang="en-US" smtClean="0"/>
              <a:pPr/>
              <a:t>101</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2984" y="214609"/>
            <a:ext cx="6893815"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FF0000"/>
                </a:solidFill>
              </a:rPr>
              <a:t>Classic Ethernet </a:t>
            </a:r>
            <a:r>
              <a:rPr b="1" dirty="0">
                <a:solidFill>
                  <a:srgbClr val="FF0000"/>
                </a:solidFill>
              </a:rPr>
              <a:t>(2) –</a:t>
            </a:r>
            <a:r>
              <a:rPr b="1" spc="-40" dirty="0">
                <a:solidFill>
                  <a:srgbClr val="FF0000"/>
                </a:solidFill>
              </a:rPr>
              <a:t> </a:t>
            </a:r>
            <a:r>
              <a:rPr b="1" dirty="0">
                <a:solidFill>
                  <a:srgbClr val="FF0000"/>
                </a:solidFill>
              </a:rPr>
              <a:t>MAC</a:t>
            </a:r>
          </a:p>
        </p:txBody>
      </p:sp>
      <p:sp>
        <p:nvSpPr>
          <p:cNvPr id="3" name="object 3"/>
          <p:cNvSpPr txBox="1"/>
          <p:nvPr/>
        </p:nvSpPr>
        <p:spPr>
          <a:xfrm>
            <a:off x="993444" y="1558985"/>
            <a:ext cx="7322184" cy="171831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MAC </a:t>
            </a:r>
            <a:r>
              <a:rPr sz="2400" dirty="0">
                <a:latin typeface="Arial"/>
                <a:cs typeface="Arial"/>
              </a:rPr>
              <a:t>protocol </a:t>
            </a:r>
            <a:r>
              <a:rPr sz="2400" spc="-5" dirty="0">
                <a:latin typeface="Arial"/>
                <a:cs typeface="Arial"/>
              </a:rPr>
              <a:t>is 1-persistent </a:t>
            </a:r>
            <a:r>
              <a:rPr sz="2400" dirty="0">
                <a:latin typeface="Arial"/>
                <a:cs typeface="Arial"/>
              </a:rPr>
              <a:t>CSMA/CD</a:t>
            </a:r>
            <a:r>
              <a:rPr sz="2400" spc="-50" dirty="0">
                <a:latin typeface="Arial"/>
                <a:cs typeface="Arial"/>
              </a:rPr>
              <a:t> </a:t>
            </a:r>
            <a:r>
              <a:rPr sz="2400" dirty="0">
                <a:latin typeface="Arial"/>
                <a:cs typeface="Arial"/>
              </a:rPr>
              <a:t>(earlier)</a:t>
            </a:r>
            <a:endParaRPr sz="2400">
              <a:latin typeface="Arial"/>
              <a:cs typeface="Arial"/>
            </a:endParaRPr>
          </a:p>
          <a:p>
            <a:pPr marL="469900" indent="-457200">
              <a:lnSpc>
                <a:spcPct val="100000"/>
              </a:lnSpc>
              <a:spcBef>
                <a:spcPts val="600"/>
              </a:spcBef>
              <a:buClr>
                <a:srgbClr val="0000FF"/>
              </a:buClr>
              <a:buChar char="•"/>
              <a:tabLst>
                <a:tab pos="469900" algn="l"/>
                <a:tab pos="470534" algn="l"/>
              </a:tabLst>
            </a:pPr>
            <a:r>
              <a:rPr sz="2400" dirty="0">
                <a:latin typeface="Arial"/>
                <a:cs typeface="Arial"/>
              </a:rPr>
              <a:t>Random delay </a:t>
            </a:r>
            <a:r>
              <a:rPr sz="2400" spc="5" dirty="0">
                <a:latin typeface="Arial"/>
                <a:cs typeface="Arial"/>
              </a:rPr>
              <a:t>(backoff) after </a:t>
            </a:r>
            <a:r>
              <a:rPr sz="2400" spc="-5" dirty="0">
                <a:latin typeface="Arial"/>
                <a:cs typeface="Arial"/>
              </a:rPr>
              <a:t>collision is</a:t>
            </a:r>
            <a:r>
              <a:rPr sz="2400" spc="-120" dirty="0">
                <a:latin typeface="Arial"/>
                <a:cs typeface="Arial"/>
              </a:rPr>
              <a:t> </a:t>
            </a:r>
            <a:r>
              <a:rPr sz="2400" dirty="0">
                <a:latin typeface="Arial"/>
                <a:cs typeface="Arial"/>
              </a:rPr>
              <a:t>computed</a:t>
            </a:r>
            <a:endParaRPr sz="2400">
              <a:latin typeface="Arial"/>
              <a:cs typeface="Arial"/>
            </a:endParaRPr>
          </a:p>
          <a:p>
            <a:pPr marL="469900">
              <a:lnSpc>
                <a:spcPct val="100000"/>
              </a:lnSpc>
              <a:spcBef>
                <a:spcPts val="5"/>
              </a:spcBef>
            </a:pPr>
            <a:r>
              <a:rPr sz="2400" spc="-10" dirty="0">
                <a:latin typeface="Arial"/>
                <a:cs typeface="Arial"/>
              </a:rPr>
              <a:t>with </a:t>
            </a:r>
            <a:r>
              <a:rPr sz="2400" dirty="0">
                <a:latin typeface="Arial"/>
                <a:cs typeface="Arial"/>
              </a:rPr>
              <a:t>BEB </a:t>
            </a:r>
            <a:r>
              <a:rPr sz="2400" spc="-5" dirty="0">
                <a:latin typeface="Arial"/>
                <a:cs typeface="Arial"/>
              </a:rPr>
              <a:t>(Binary </a:t>
            </a:r>
            <a:r>
              <a:rPr sz="2400" dirty="0">
                <a:latin typeface="Arial"/>
                <a:cs typeface="Arial"/>
              </a:rPr>
              <a:t>Exponential </a:t>
            </a:r>
            <a:r>
              <a:rPr sz="2400" spc="5" dirty="0">
                <a:latin typeface="Arial"/>
                <a:cs typeface="Arial"/>
              </a:rPr>
              <a:t>Backoff)</a:t>
            </a:r>
            <a:endParaRPr sz="2400">
              <a:latin typeface="Arial"/>
              <a:cs typeface="Arial"/>
            </a:endParaRPr>
          </a:p>
          <a:p>
            <a:pPr marL="469900" indent="-457200">
              <a:lnSpc>
                <a:spcPct val="100000"/>
              </a:lnSpc>
              <a:spcBef>
                <a:spcPts val="600"/>
              </a:spcBef>
              <a:buClr>
                <a:srgbClr val="0000FF"/>
              </a:buClr>
              <a:buChar char="•"/>
              <a:tabLst>
                <a:tab pos="469900" algn="l"/>
                <a:tab pos="470534" algn="l"/>
              </a:tabLst>
            </a:pPr>
            <a:r>
              <a:rPr sz="2400" dirty="0">
                <a:latin typeface="Arial"/>
                <a:cs typeface="Arial"/>
              </a:rPr>
              <a:t>Frame </a:t>
            </a:r>
            <a:r>
              <a:rPr sz="2400" spc="5" dirty="0">
                <a:latin typeface="Arial"/>
                <a:cs typeface="Arial"/>
              </a:rPr>
              <a:t>format </a:t>
            </a:r>
            <a:r>
              <a:rPr sz="2400" spc="-5" dirty="0">
                <a:latin typeface="Arial"/>
                <a:cs typeface="Arial"/>
              </a:rPr>
              <a:t>is still </a:t>
            </a:r>
            <a:r>
              <a:rPr sz="2400" dirty="0">
                <a:latin typeface="Arial"/>
                <a:cs typeface="Arial"/>
              </a:rPr>
              <a:t>used </a:t>
            </a:r>
            <a:r>
              <a:rPr sz="2400" spc="-10" dirty="0">
                <a:latin typeface="Arial"/>
                <a:cs typeface="Arial"/>
              </a:rPr>
              <a:t>with </a:t>
            </a:r>
            <a:r>
              <a:rPr sz="2400" dirty="0">
                <a:latin typeface="Arial"/>
                <a:cs typeface="Arial"/>
              </a:rPr>
              <a:t>modern</a:t>
            </a:r>
            <a:r>
              <a:rPr sz="2400" spc="-75" dirty="0">
                <a:latin typeface="Arial"/>
                <a:cs typeface="Arial"/>
              </a:rPr>
              <a:t> </a:t>
            </a:r>
            <a:r>
              <a:rPr sz="2400" dirty="0">
                <a:latin typeface="Arial"/>
                <a:cs typeface="Arial"/>
              </a:rPr>
              <a:t>Ethernet.</a:t>
            </a:r>
            <a:endParaRPr sz="2400">
              <a:latin typeface="Arial"/>
              <a:cs typeface="Arial"/>
            </a:endParaRPr>
          </a:p>
        </p:txBody>
      </p:sp>
      <p:sp>
        <p:nvSpPr>
          <p:cNvPr id="4" name="object 4"/>
          <p:cNvSpPr/>
          <p:nvPr/>
        </p:nvSpPr>
        <p:spPr>
          <a:xfrm>
            <a:off x="1092573" y="3818192"/>
            <a:ext cx="7205147" cy="169797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33400" y="3998976"/>
            <a:ext cx="1057910" cy="649605"/>
          </a:xfrm>
          <a:custGeom>
            <a:avLst/>
            <a:gdLst/>
            <a:ahLst/>
            <a:cxnLst/>
            <a:rect l="l" t="t" r="r" b="b"/>
            <a:pathLst>
              <a:path w="1057910" h="649604">
                <a:moveTo>
                  <a:pt x="0" y="649224"/>
                </a:moveTo>
                <a:lnTo>
                  <a:pt x="1057656" y="649224"/>
                </a:lnTo>
                <a:lnTo>
                  <a:pt x="1057656" y="0"/>
                </a:lnTo>
                <a:lnTo>
                  <a:pt x="0" y="0"/>
                </a:lnTo>
                <a:lnTo>
                  <a:pt x="0" y="649224"/>
                </a:lnTo>
                <a:close/>
              </a:path>
            </a:pathLst>
          </a:custGeom>
          <a:solidFill>
            <a:srgbClr val="FFFFFF"/>
          </a:solidFill>
        </p:spPr>
        <p:txBody>
          <a:bodyPr wrap="square" lIns="0" tIns="0" rIns="0" bIns="0" rtlCol="0"/>
          <a:lstStyle/>
          <a:p>
            <a:endParaRPr/>
          </a:p>
        </p:txBody>
      </p:sp>
      <p:sp>
        <p:nvSpPr>
          <p:cNvPr id="6" name="object 6"/>
          <p:cNvSpPr txBox="1"/>
          <p:nvPr/>
        </p:nvSpPr>
        <p:spPr>
          <a:xfrm>
            <a:off x="612444" y="4028897"/>
            <a:ext cx="892810" cy="1423035"/>
          </a:xfrm>
          <a:prstGeom prst="rect">
            <a:avLst/>
          </a:prstGeom>
        </p:spPr>
        <p:txBody>
          <a:bodyPr vert="horz" wrap="square" lIns="0" tIns="12700" rIns="0" bIns="0" rtlCol="0">
            <a:spAutoFit/>
          </a:bodyPr>
          <a:lstStyle/>
          <a:p>
            <a:pPr algn="ctr">
              <a:lnSpc>
                <a:spcPct val="100000"/>
              </a:lnSpc>
              <a:spcBef>
                <a:spcPts val="100"/>
              </a:spcBef>
            </a:pPr>
            <a:r>
              <a:rPr sz="1800" dirty="0">
                <a:latin typeface="Arial"/>
                <a:cs typeface="Arial"/>
              </a:rPr>
              <a:t>Et</a:t>
            </a:r>
            <a:r>
              <a:rPr sz="1800" spc="5" dirty="0">
                <a:latin typeface="Arial"/>
                <a:cs typeface="Arial"/>
              </a:rPr>
              <a:t>h</a:t>
            </a:r>
            <a:r>
              <a:rPr sz="1800" dirty="0">
                <a:latin typeface="Arial"/>
                <a:cs typeface="Arial"/>
              </a:rPr>
              <a:t>ernet</a:t>
            </a:r>
            <a:endParaRPr sz="1800">
              <a:latin typeface="Arial"/>
              <a:cs typeface="Arial"/>
            </a:endParaRPr>
          </a:p>
          <a:p>
            <a:pPr marL="3810" algn="ctr">
              <a:lnSpc>
                <a:spcPct val="100000"/>
              </a:lnSpc>
              <a:spcBef>
                <a:spcPts val="5"/>
              </a:spcBef>
            </a:pPr>
            <a:r>
              <a:rPr sz="1800" spc="-5" dirty="0">
                <a:latin typeface="Arial"/>
                <a:cs typeface="Arial"/>
              </a:rPr>
              <a:t>(DIX)</a:t>
            </a:r>
            <a:endParaRPr sz="1800">
              <a:latin typeface="Arial"/>
              <a:cs typeface="Arial"/>
            </a:endParaRPr>
          </a:p>
          <a:p>
            <a:pPr>
              <a:lnSpc>
                <a:spcPct val="100000"/>
              </a:lnSpc>
            </a:pPr>
            <a:endParaRPr sz="2050">
              <a:latin typeface="Times New Roman"/>
              <a:cs typeface="Times New Roman"/>
            </a:endParaRPr>
          </a:p>
          <a:p>
            <a:pPr marR="4445" algn="ctr">
              <a:lnSpc>
                <a:spcPct val="100000"/>
              </a:lnSpc>
            </a:pPr>
            <a:r>
              <a:rPr sz="1800" dirty="0">
                <a:latin typeface="Arial"/>
                <a:cs typeface="Arial"/>
              </a:rPr>
              <a:t>IEEE</a:t>
            </a:r>
            <a:endParaRPr sz="1800">
              <a:latin typeface="Arial"/>
              <a:cs typeface="Arial"/>
            </a:endParaRPr>
          </a:p>
          <a:p>
            <a:pPr marR="6350" algn="ctr">
              <a:lnSpc>
                <a:spcPct val="100000"/>
              </a:lnSpc>
            </a:pPr>
            <a:r>
              <a:rPr sz="1800" dirty="0">
                <a:latin typeface="Arial"/>
                <a:cs typeface="Arial"/>
              </a:rPr>
              <a:t>802.3</a:t>
            </a:r>
            <a:endParaRPr sz="1800">
              <a:latin typeface="Arial"/>
              <a:cs typeface="Arial"/>
            </a:endParaRPr>
          </a:p>
        </p:txBody>
      </p:sp>
      <p:sp>
        <p:nvSpPr>
          <p:cNvPr id="9" name="Slide Number Placeholder 8"/>
          <p:cNvSpPr>
            <a:spLocks noGrp="1"/>
          </p:cNvSpPr>
          <p:nvPr>
            <p:ph type="sldNum" sz="quarter" idx="12"/>
          </p:nvPr>
        </p:nvSpPr>
        <p:spPr/>
        <p:txBody>
          <a:bodyPr/>
          <a:lstStyle/>
          <a:p>
            <a:fld id="{CA0281A3-FCAC-4568-8522-01ED5A03F9B3}" type="slidenum">
              <a:rPr lang="en-US" smtClean="0"/>
              <a:pPr/>
              <a:t>102</a:t>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2984" y="214609"/>
            <a:ext cx="6360415"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FF0000"/>
                </a:solidFill>
              </a:rPr>
              <a:t>Classic Ethernet </a:t>
            </a:r>
            <a:r>
              <a:rPr b="1" dirty="0">
                <a:solidFill>
                  <a:srgbClr val="FF0000"/>
                </a:solidFill>
              </a:rPr>
              <a:t>(3) –</a:t>
            </a:r>
            <a:r>
              <a:rPr b="1" spc="-40" dirty="0">
                <a:solidFill>
                  <a:srgbClr val="FF0000"/>
                </a:solidFill>
              </a:rPr>
              <a:t> </a:t>
            </a:r>
            <a:r>
              <a:rPr b="1" dirty="0">
                <a:solidFill>
                  <a:srgbClr val="FF0000"/>
                </a:solidFill>
              </a:rPr>
              <a:t>MAC</a:t>
            </a:r>
          </a:p>
        </p:txBody>
      </p:sp>
      <p:sp>
        <p:nvSpPr>
          <p:cNvPr id="3" name="object 3"/>
          <p:cNvSpPr txBox="1"/>
          <p:nvPr/>
        </p:nvSpPr>
        <p:spPr>
          <a:xfrm>
            <a:off x="993444" y="1558985"/>
            <a:ext cx="7415530" cy="135255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Collisions </a:t>
            </a:r>
            <a:r>
              <a:rPr sz="2400" dirty="0">
                <a:latin typeface="Arial"/>
                <a:cs typeface="Arial"/>
              </a:rPr>
              <a:t>can occur and take as long as </a:t>
            </a:r>
            <a:r>
              <a:rPr sz="2400" spc="30" dirty="0">
                <a:latin typeface="Arial"/>
                <a:cs typeface="Arial"/>
              </a:rPr>
              <a:t>2</a:t>
            </a:r>
            <a:r>
              <a:rPr sz="2400" spc="30" dirty="0">
                <a:latin typeface="Symbol"/>
                <a:cs typeface="Symbol"/>
              </a:rPr>
              <a:t></a:t>
            </a:r>
            <a:r>
              <a:rPr sz="2400" spc="30" dirty="0">
                <a:latin typeface="Times New Roman"/>
                <a:cs typeface="Times New Roman"/>
              </a:rPr>
              <a:t> </a:t>
            </a:r>
            <a:r>
              <a:rPr sz="2400" dirty="0">
                <a:latin typeface="Arial"/>
                <a:cs typeface="Arial"/>
              </a:rPr>
              <a:t>to</a:t>
            </a:r>
            <a:r>
              <a:rPr sz="2400" spc="-85" dirty="0">
                <a:latin typeface="Arial"/>
                <a:cs typeface="Arial"/>
              </a:rPr>
              <a:t> </a:t>
            </a:r>
            <a:r>
              <a:rPr sz="2400" dirty="0">
                <a:latin typeface="Arial"/>
                <a:cs typeface="Arial"/>
              </a:rPr>
              <a:t>detect</a:t>
            </a:r>
            <a:endParaRPr sz="2400">
              <a:latin typeface="Arial"/>
              <a:cs typeface="Arial"/>
            </a:endParaRPr>
          </a:p>
          <a:p>
            <a:pPr marL="469900" indent="-457200">
              <a:lnSpc>
                <a:spcPct val="100000"/>
              </a:lnSpc>
              <a:spcBef>
                <a:spcPts val="600"/>
              </a:spcBef>
              <a:buClr>
                <a:srgbClr val="0000FF"/>
              </a:buClr>
              <a:buFont typeface="Arial"/>
              <a:buChar char="•"/>
              <a:tabLst>
                <a:tab pos="469900" algn="l"/>
                <a:tab pos="470534" algn="l"/>
              </a:tabLst>
            </a:pPr>
            <a:r>
              <a:rPr sz="2400" dirty="0">
                <a:latin typeface="Symbol"/>
                <a:cs typeface="Symbol"/>
              </a:rPr>
              <a:t></a:t>
            </a:r>
            <a:r>
              <a:rPr sz="2400" dirty="0">
                <a:latin typeface="Times New Roman"/>
                <a:cs typeface="Times New Roman"/>
              </a:rPr>
              <a:t> </a:t>
            </a:r>
            <a:r>
              <a:rPr sz="2400" dirty="0">
                <a:latin typeface="Arial"/>
                <a:cs typeface="Arial"/>
              </a:rPr>
              <a:t>is the time it takes to </a:t>
            </a:r>
            <a:r>
              <a:rPr sz="2400" spc="-5" dirty="0">
                <a:latin typeface="Arial"/>
                <a:cs typeface="Arial"/>
              </a:rPr>
              <a:t>propagate </a:t>
            </a:r>
            <a:r>
              <a:rPr sz="2400" spc="-10" dirty="0">
                <a:latin typeface="Arial"/>
                <a:cs typeface="Arial"/>
              </a:rPr>
              <a:t>over </a:t>
            </a:r>
            <a:r>
              <a:rPr sz="2400" dirty="0">
                <a:latin typeface="Arial"/>
                <a:cs typeface="Arial"/>
              </a:rPr>
              <a:t>the</a:t>
            </a:r>
            <a:r>
              <a:rPr sz="2400" spc="-70" dirty="0">
                <a:latin typeface="Arial"/>
                <a:cs typeface="Arial"/>
              </a:rPr>
              <a:t> </a:t>
            </a:r>
            <a:r>
              <a:rPr sz="2400" dirty="0">
                <a:latin typeface="Arial"/>
                <a:cs typeface="Arial"/>
              </a:rPr>
              <a:t>Ethernet</a:t>
            </a:r>
            <a:endParaRPr sz="2400">
              <a:latin typeface="Arial"/>
              <a:cs typeface="Arial"/>
            </a:endParaRPr>
          </a:p>
          <a:p>
            <a:pPr marL="469900" indent="-457200">
              <a:lnSpc>
                <a:spcPct val="100000"/>
              </a:lnSpc>
              <a:spcBef>
                <a:spcPts val="605"/>
              </a:spcBef>
              <a:buClr>
                <a:srgbClr val="0000FF"/>
              </a:buClr>
              <a:buChar char="•"/>
              <a:tabLst>
                <a:tab pos="469900" algn="l"/>
                <a:tab pos="470534" algn="l"/>
              </a:tabLst>
            </a:pPr>
            <a:r>
              <a:rPr sz="2400" dirty="0">
                <a:latin typeface="Arial"/>
                <a:cs typeface="Arial"/>
              </a:rPr>
              <a:t>Leads to minimum packet </a:t>
            </a:r>
            <a:r>
              <a:rPr sz="2400" spc="-10" dirty="0">
                <a:latin typeface="Arial"/>
                <a:cs typeface="Arial"/>
              </a:rPr>
              <a:t>size </a:t>
            </a:r>
            <a:r>
              <a:rPr sz="2400" spc="10" dirty="0">
                <a:latin typeface="Arial"/>
                <a:cs typeface="Arial"/>
              </a:rPr>
              <a:t>for </a:t>
            </a:r>
            <a:r>
              <a:rPr sz="2400" spc="-5" dirty="0">
                <a:latin typeface="Arial"/>
                <a:cs typeface="Arial"/>
              </a:rPr>
              <a:t>reliable</a:t>
            </a:r>
            <a:r>
              <a:rPr sz="2400" spc="-90" dirty="0">
                <a:latin typeface="Arial"/>
                <a:cs typeface="Arial"/>
              </a:rPr>
              <a:t> </a:t>
            </a:r>
            <a:r>
              <a:rPr sz="2400" dirty="0">
                <a:latin typeface="Arial"/>
                <a:cs typeface="Arial"/>
              </a:rPr>
              <a:t>detection</a:t>
            </a:r>
            <a:endParaRPr sz="2400">
              <a:latin typeface="Arial"/>
              <a:cs typeface="Arial"/>
            </a:endParaRPr>
          </a:p>
        </p:txBody>
      </p:sp>
      <p:sp>
        <p:nvSpPr>
          <p:cNvPr id="4" name="object 4"/>
          <p:cNvSpPr/>
          <p:nvPr/>
        </p:nvSpPr>
        <p:spPr>
          <a:xfrm>
            <a:off x="639698" y="3294515"/>
            <a:ext cx="7848600" cy="2962646"/>
          </a:xfrm>
          <a:prstGeom prst="rect">
            <a:avLst/>
          </a:prstGeom>
          <a:blipFill>
            <a:blip r:embed="rId2" cstate="print"/>
            <a:stretch>
              <a:fillRect/>
            </a:stretch>
          </a:blipFill>
        </p:spPr>
        <p:txBody>
          <a:bodyPr wrap="square" lIns="0" tIns="0" rIns="0" bIns="0" rtlCol="0"/>
          <a:lstStyle/>
          <a:p>
            <a:endParaRPr/>
          </a:p>
        </p:txBody>
      </p:sp>
      <p:sp>
        <p:nvSpPr>
          <p:cNvPr id="7" name="Slide Number Placeholder 6"/>
          <p:cNvSpPr>
            <a:spLocks noGrp="1"/>
          </p:cNvSpPr>
          <p:nvPr>
            <p:ph type="sldNum" sz="quarter" idx="12"/>
          </p:nvPr>
        </p:nvSpPr>
        <p:spPr/>
        <p:txBody>
          <a:bodyPr/>
          <a:lstStyle/>
          <a:p>
            <a:fld id="{CA0281A3-FCAC-4568-8522-01ED5A03F9B3}" type="slidenum">
              <a:rPr lang="en-US" smtClean="0"/>
              <a:pPr/>
              <a:t>103</a:t>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9560" y="214608"/>
            <a:ext cx="6604813" cy="689932"/>
          </a:xfrm>
          <a:prstGeom prst="rect">
            <a:avLst/>
          </a:prstGeom>
        </p:spPr>
        <p:txBody>
          <a:bodyPr vert="horz" wrap="square" lIns="0" tIns="12700" rIns="0" bIns="0" rtlCol="0">
            <a:spAutoFit/>
          </a:bodyPr>
          <a:lstStyle/>
          <a:p>
            <a:pPr marL="12700">
              <a:lnSpc>
                <a:spcPct val="100000"/>
              </a:lnSpc>
              <a:spcBef>
                <a:spcPts val="100"/>
              </a:spcBef>
            </a:pPr>
            <a:r>
              <a:rPr b="1" spc="-10" dirty="0">
                <a:solidFill>
                  <a:srgbClr val="FF0000"/>
                </a:solidFill>
              </a:rPr>
              <a:t>Binary </a:t>
            </a:r>
            <a:r>
              <a:rPr b="1" spc="-15" dirty="0">
                <a:solidFill>
                  <a:srgbClr val="FF0000"/>
                </a:solidFill>
              </a:rPr>
              <a:t>Exponential</a:t>
            </a:r>
            <a:r>
              <a:rPr b="1" spc="90" dirty="0">
                <a:solidFill>
                  <a:srgbClr val="FF0000"/>
                </a:solidFill>
              </a:rPr>
              <a:t> </a:t>
            </a:r>
            <a:r>
              <a:rPr b="1" spc="-5" dirty="0">
                <a:solidFill>
                  <a:srgbClr val="FF0000"/>
                </a:solidFill>
              </a:rPr>
              <a:t>Backoff</a:t>
            </a:r>
          </a:p>
        </p:txBody>
      </p:sp>
      <p:sp>
        <p:nvSpPr>
          <p:cNvPr id="3" name="object 3"/>
          <p:cNvSpPr txBox="1"/>
          <p:nvPr/>
        </p:nvSpPr>
        <p:spPr>
          <a:xfrm>
            <a:off x="536244" y="1129030"/>
            <a:ext cx="7898130" cy="4966970"/>
          </a:xfrm>
          <a:prstGeom prst="rect">
            <a:avLst/>
          </a:prstGeom>
        </p:spPr>
        <p:txBody>
          <a:bodyPr vert="horz" wrap="square" lIns="0" tIns="13970" rIns="0" bIns="0" rtlCol="0">
            <a:spAutoFit/>
          </a:bodyPr>
          <a:lstStyle/>
          <a:p>
            <a:pPr marL="12700" marR="5080">
              <a:lnSpc>
                <a:spcPct val="100000"/>
              </a:lnSpc>
              <a:spcBef>
                <a:spcPts val="110"/>
              </a:spcBef>
            </a:pPr>
            <a:r>
              <a:rPr sz="2800" spc="5" dirty="0">
                <a:latin typeface="Arial"/>
                <a:cs typeface="Arial"/>
              </a:rPr>
              <a:t>for backoff </a:t>
            </a:r>
            <a:r>
              <a:rPr sz="2800" dirty="0">
                <a:latin typeface="Arial"/>
                <a:cs typeface="Arial"/>
              </a:rPr>
              <a:t>stability, </a:t>
            </a:r>
            <a:r>
              <a:rPr sz="2800" spc="5" dirty="0">
                <a:latin typeface="Arial"/>
                <a:cs typeface="Arial"/>
              </a:rPr>
              <a:t>IEEE 802.3 and </a:t>
            </a:r>
            <a:r>
              <a:rPr sz="2800" dirty="0">
                <a:latin typeface="Arial"/>
                <a:cs typeface="Arial"/>
              </a:rPr>
              <a:t>Ethernet</a:t>
            </a:r>
            <a:r>
              <a:rPr sz="2800" spc="-240" dirty="0">
                <a:latin typeface="Arial"/>
                <a:cs typeface="Arial"/>
              </a:rPr>
              <a:t> </a:t>
            </a:r>
            <a:r>
              <a:rPr sz="2800" dirty="0">
                <a:latin typeface="Arial"/>
                <a:cs typeface="Arial"/>
              </a:rPr>
              <a:t>both  </a:t>
            </a:r>
            <a:r>
              <a:rPr sz="2800" spc="5" dirty="0">
                <a:latin typeface="Arial"/>
                <a:cs typeface="Arial"/>
              </a:rPr>
              <a:t>use </a:t>
            </a:r>
            <a:r>
              <a:rPr sz="2800" dirty="0">
                <a:latin typeface="Arial"/>
                <a:cs typeface="Arial"/>
              </a:rPr>
              <a:t>binary </a:t>
            </a:r>
            <a:r>
              <a:rPr sz="2800" spc="-5" dirty="0">
                <a:latin typeface="Arial"/>
                <a:cs typeface="Arial"/>
              </a:rPr>
              <a:t>exponential</a:t>
            </a:r>
            <a:r>
              <a:rPr sz="2800" spc="5" dirty="0">
                <a:latin typeface="Arial"/>
                <a:cs typeface="Arial"/>
              </a:rPr>
              <a:t> backoff</a:t>
            </a:r>
            <a:endParaRPr sz="2800" dirty="0">
              <a:latin typeface="Arial"/>
              <a:cs typeface="Arial"/>
            </a:endParaRPr>
          </a:p>
          <a:p>
            <a:pPr marL="12700">
              <a:lnSpc>
                <a:spcPct val="100000"/>
              </a:lnSpc>
              <a:spcBef>
                <a:spcPts val="1805"/>
              </a:spcBef>
            </a:pPr>
            <a:r>
              <a:rPr sz="2800" spc="5" dirty="0">
                <a:latin typeface="Arial"/>
                <a:cs typeface="Arial"/>
              </a:rPr>
              <a:t>stations </a:t>
            </a:r>
            <a:r>
              <a:rPr sz="2800" dirty="0">
                <a:latin typeface="Arial"/>
                <a:cs typeface="Arial"/>
              </a:rPr>
              <a:t>repeatedly resend </a:t>
            </a:r>
            <a:r>
              <a:rPr sz="2800" spc="-5" dirty="0">
                <a:latin typeface="Arial"/>
                <a:cs typeface="Arial"/>
              </a:rPr>
              <a:t>when</a:t>
            </a:r>
            <a:r>
              <a:rPr sz="2800" spc="-20" dirty="0">
                <a:latin typeface="Arial"/>
                <a:cs typeface="Arial"/>
              </a:rPr>
              <a:t> </a:t>
            </a:r>
            <a:r>
              <a:rPr sz="2800" dirty="0">
                <a:latin typeface="Arial"/>
                <a:cs typeface="Arial"/>
              </a:rPr>
              <a:t>collide</a:t>
            </a:r>
          </a:p>
          <a:p>
            <a:pPr marL="469900" indent="-457200">
              <a:lnSpc>
                <a:spcPct val="100000"/>
              </a:lnSpc>
              <a:spcBef>
                <a:spcPts val="615"/>
              </a:spcBef>
              <a:buClr>
                <a:srgbClr val="0000FF"/>
              </a:buClr>
              <a:buChar char="•"/>
              <a:tabLst>
                <a:tab pos="469265" algn="l"/>
                <a:tab pos="469900" algn="l"/>
              </a:tabLst>
            </a:pPr>
            <a:r>
              <a:rPr sz="2400" dirty="0">
                <a:latin typeface="Arial"/>
                <a:cs typeface="Arial"/>
              </a:rPr>
              <a:t>on first 10 attempts, mean </a:t>
            </a:r>
            <a:r>
              <a:rPr sz="2400" spc="-5" dirty="0">
                <a:latin typeface="Arial"/>
                <a:cs typeface="Arial"/>
              </a:rPr>
              <a:t>random </a:t>
            </a:r>
            <a:r>
              <a:rPr sz="2400" dirty="0">
                <a:latin typeface="Arial"/>
                <a:cs typeface="Arial"/>
              </a:rPr>
              <a:t>delay</a:t>
            </a:r>
            <a:r>
              <a:rPr sz="2400" spc="-190" dirty="0">
                <a:latin typeface="Arial"/>
                <a:cs typeface="Arial"/>
              </a:rPr>
              <a:t> </a:t>
            </a:r>
            <a:r>
              <a:rPr sz="2400" dirty="0">
                <a:latin typeface="Arial"/>
                <a:cs typeface="Arial"/>
              </a:rPr>
              <a:t>doubled</a:t>
            </a: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value </a:t>
            </a:r>
            <a:r>
              <a:rPr sz="2400" dirty="0">
                <a:latin typeface="Arial"/>
                <a:cs typeface="Arial"/>
              </a:rPr>
              <a:t>then remains </a:t>
            </a:r>
            <a:r>
              <a:rPr sz="2400" spc="5" dirty="0">
                <a:latin typeface="Arial"/>
                <a:cs typeface="Arial"/>
              </a:rPr>
              <a:t>same for </a:t>
            </a:r>
            <a:r>
              <a:rPr sz="2400" dirty="0">
                <a:latin typeface="Arial"/>
                <a:cs typeface="Arial"/>
              </a:rPr>
              <a:t>6 further</a:t>
            </a:r>
            <a:r>
              <a:rPr sz="2400" spc="-135" dirty="0">
                <a:latin typeface="Arial"/>
                <a:cs typeface="Arial"/>
              </a:rPr>
              <a:t> </a:t>
            </a:r>
            <a:r>
              <a:rPr sz="2400" dirty="0">
                <a:latin typeface="Arial"/>
                <a:cs typeface="Arial"/>
              </a:rPr>
              <a:t>attempts</a:t>
            </a:r>
          </a:p>
          <a:p>
            <a:pPr marL="469900" marR="412750" indent="-457200">
              <a:lnSpc>
                <a:spcPct val="100000"/>
              </a:lnSpc>
              <a:spcBef>
                <a:spcPts val="605"/>
              </a:spcBef>
              <a:buClr>
                <a:srgbClr val="0000FF"/>
              </a:buClr>
              <a:buChar char="•"/>
              <a:tabLst>
                <a:tab pos="469265" algn="l"/>
                <a:tab pos="469900" algn="l"/>
              </a:tabLst>
            </a:pPr>
            <a:r>
              <a:rPr sz="2400" spc="5" dirty="0">
                <a:latin typeface="Arial"/>
                <a:cs typeface="Arial"/>
              </a:rPr>
              <a:t>after </a:t>
            </a:r>
            <a:r>
              <a:rPr sz="2400" dirty="0">
                <a:latin typeface="Arial"/>
                <a:cs typeface="Arial"/>
              </a:rPr>
              <a:t>16 unsuccessful attempts, station </a:t>
            </a:r>
            <a:r>
              <a:rPr sz="2400" spc="-10" dirty="0">
                <a:latin typeface="Arial"/>
                <a:cs typeface="Arial"/>
              </a:rPr>
              <a:t>gives </a:t>
            </a:r>
            <a:r>
              <a:rPr sz="2400" dirty="0">
                <a:latin typeface="Arial"/>
                <a:cs typeface="Arial"/>
              </a:rPr>
              <a:t>up</a:t>
            </a:r>
            <a:r>
              <a:rPr sz="2400" spc="-195" dirty="0">
                <a:latin typeface="Arial"/>
                <a:cs typeface="Arial"/>
              </a:rPr>
              <a:t> </a:t>
            </a:r>
            <a:r>
              <a:rPr sz="2400" dirty="0">
                <a:latin typeface="Arial"/>
                <a:cs typeface="Arial"/>
              </a:rPr>
              <a:t>and  </a:t>
            </a:r>
            <a:r>
              <a:rPr sz="2400" spc="-5" dirty="0">
                <a:latin typeface="Arial"/>
                <a:cs typeface="Arial"/>
              </a:rPr>
              <a:t>reports</a:t>
            </a:r>
            <a:r>
              <a:rPr sz="2400" spc="-25" dirty="0">
                <a:latin typeface="Arial"/>
                <a:cs typeface="Arial"/>
              </a:rPr>
              <a:t> </a:t>
            </a:r>
            <a:r>
              <a:rPr sz="2400" spc="-5" dirty="0">
                <a:latin typeface="Arial"/>
                <a:cs typeface="Arial"/>
              </a:rPr>
              <a:t>error</a:t>
            </a:r>
            <a:endParaRPr sz="2400" dirty="0">
              <a:latin typeface="Arial"/>
              <a:cs typeface="Arial"/>
            </a:endParaRPr>
          </a:p>
          <a:p>
            <a:pPr marL="12700" marR="732155">
              <a:lnSpc>
                <a:spcPct val="100000"/>
              </a:lnSpc>
              <a:spcBef>
                <a:spcPts val="1785"/>
              </a:spcBef>
            </a:pPr>
            <a:r>
              <a:rPr sz="2800" spc="5" dirty="0">
                <a:latin typeface="Arial"/>
                <a:cs typeface="Arial"/>
              </a:rPr>
              <a:t>1-persistent </a:t>
            </a:r>
            <a:r>
              <a:rPr sz="2800" dirty="0">
                <a:latin typeface="Arial"/>
                <a:cs typeface="Arial"/>
              </a:rPr>
              <a:t>algorithm </a:t>
            </a:r>
            <a:r>
              <a:rPr sz="2800" spc="-5" dirty="0">
                <a:latin typeface="Arial"/>
                <a:cs typeface="Arial"/>
              </a:rPr>
              <a:t>with </a:t>
            </a:r>
            <a:r>
              <a:rPr sz="2800" dirty="0">
                <a:latin typeface="Arial"/>
                <a:cs typeface="Arial"/>
              </a:rPr>
              <a:t>binary</a:t>
            </a:r>
            <a:r>
              <a:rPr sz="2800" spc="-40" dirty="0">
                <a:latin typeface="Arial"/>
                <a:cs typeface="Arial"/>
              </a:rPr>
              <a:t> </a:t>
            </a:r>
            <a:r>
              <a:rPr sz="2800" spc="-5" dirty="0">
                <a:latin typeface="Arial"/>
                <a:cs typeface="Arial"/>
              </a:rPr>
              <a:t>exponential  </a:t>
            </a:r>
            <a:r>
              <a:rPr sz="2800" spc="5" dirty="0">
                <a:latin typeface="Arial"/>
                <a:cs typeface="Arial"/>
              </a:rPr>
              <a:t>backoff efficient </a:t>
            </a:r>
            <a:r>
              <a:rPr sz="2800" spc="-10" dirty="0">
                <a:latin typeface="Arial"/>
                <a:cs typeface="Arial"/>
              </a:rPr>
              <a:t>over wide </a:t>
            </a:r>
            <a:r>
              <a:rPr sz="2800" spc="5" dirty="0">
                <a:latin typeface="Arial"/>
                <a:cs typeface="Arial"/>
              </a:rPr>
              <a:t>range </a:t>
            </a:r>
            <a:r>
              <a:rPr sz="2800" dirty="0">
                <a:latin typeface="Arial"/>
                <a:cs typeface="Arial"/>
              </a:rPr>
              <a:t>of</a:t>
            </a:r>
            <a:r>
              <a:rPr sz="2800" spc="-75" dirty="0">
                <a:latin typeface="Arial"/>
                <a:cs typeface="Arial"/>
              </a:rPr>
              <a:t> </a:t>
            </a:r>
            <a:r>
              <a:rPr sz="2800" dirty="0">
                <a:latin typeface="Arial"/>
                <a:cs typeface="Arial"/>
              </a:rPr>
              <a:t>loads</a:t>
            </a:r>
          </a:p>
          <a:p>
            <a:pPr marL="12700">
              <a:lnSpc>
                <a:spcPct val="100000"/>
              </a:lnSpc>
              <a:spcBef>
                <a:spcPts val="1805"/>
              </a:spcBef>
            </a:pPr>
            <a:r>
              <a:rPr sz="2800" dirty="0">
                <a:latin typeface="Arial"/>
                <a:cs typeface="Arial"/>
              </a:rPr>
              <a:t>but backoff algorithm has </a:t>
            </a:r>
            <a:r>
              <a:rPr sz="2800" spc="5" dirty="0">
                <a:latin typeface="Arial"/>
                <a:cs typeface="Arial"/>
              </a:rPr>
              <a:t>last-in, first-out</a:t>
            </a:r>
            <a:r>
              <a:rPr sz="2800" spc="-155" dirty="0">
                <a:latin typeface="Arial"/>
                <a:cs typeface="Arial"/>
              </a:rPr>
              <a:t> </a:t>
            </a:r>
            <a:r>
              <a:rPr sz="2800" spc="5" dirty="0">
                <a:latin typeface="Arial"/>
                <a:cs typeface="Arial"/>
              </a:rPr>
              <a:t>effect</a:t>
            </a:r>
            <a:endParaRPr sz="2800" dirty="0">
              <a:latin typeface="Arial"/>
              <a:cs typeface="Arial"/>
            </a:endParaRPr>
          </a:p>
        </p:txBody>
      </p:sp>
      <p:sp>
        <p:nvSpPr>
          <p:cNvPr id="6" name="Slide Number Placeholder 5"/>
          <p:cNvSpPr>
            <a:spLocks noGrp="1"/>
          </p:cNvSpPr>
          <p:nvPr>
            <p:ph type="sldNum" sz="quarter" idx="12"/>
          </p:nvPr>
        </p:nvSpPr>
        <p:spPr/>
        <p:txBody>
          <a:bodyPr/>
          <a:lstStyle/>
          <a:p>
            <a:fld id="{CA0281A3-FCAC-4568-8522-01ED5A03F9B3}" type="slidenum">
              <a:rPr lang="en-US" smtClean="0"/>
              <a:pPr/>
              <a:t>104</a:t>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4054" y="214609"/>
            <a:ext cx="8149946"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FF0000"/>
                </a:solidFill>
              </a:rPr>
              <a:t>Classic Ethernet </a:t>
            </a:r>
            <a:r>
              <a:rPr b="1" dirty="0">
                <a:solidFill>
                  <a:srgbClr val="FF0000"/>
                </a:solidFill>
              </a:rPr>
              <a:t>(4) –</a:t>
            </a:r>
            <a:r>
              <a:rPr b="1" spc="-20" dirty="0">
                <a:solidFill>
                  <a:srgbClr val="FF0000"/>
                </a:solidFill>
              </a:rPr>
              <a:t> </a:t>
            </a:r>
            <a:r>
              <a:rPr b="1" spc="-5" dirty="0">
                <a:solidFill>
                  <a:srgbClr val="FF0000"/>
                </a:solidFill>
              </a:rPr>
              <a:t>Performance</a:t>
            </a:r>
          </a:p>
        </p:txBody>
      </p:sp>
      <p:sp>
        <p:nvSpPr>
          <p:cNvPr id="3" name="object 3"/>
          <p:cNvSpPr txBox="1"/>
          <p:nvPr/>
        </p:nvSpPr>
        <p:spPr>
          <a:xfrm>
            <a:off x="993444" y="1396872"/>
            <a:ext cx="6783070" cy="91059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Efficient </a:t>
            </a:r>
            <a:r>
              <a:rPr sz="2400" spc="10" dirty="0">
                <a:latin typeface="Arial"/>
                <a:cs typeface="Arial"/>
              </a:rPr>
              <a:t>for </a:t>
            </a:r>
            <a:r>
              <a:rPr sz="2400" spc="-5" dirty="0">
                <a:latin typeface="Arial"/>
                <a:cs typeface="Arial"/>
              </a:rPr>
              <a:t>large </a:t>
            </a:r>
            <a:r>
              <a:rPr sz="2400" spc="5" dirty="0">
                <a:latin typeface="Arial"/>
                <a:cs typeface="Arial"/>
              </a:rPr>
              <a:t>frames, </a:t>
            </a:r>
            <a:r>
              <a:rPr sz="2400" spc="-5" dirty="0">
                <a:latin typeface="Arial"/>
                <a:cs typeface="Arial"/>
              </a:rPr>
              <a:t>even </a:t>
            </a:r>
            <a:r>
              <a:rPr sz="2400" spc="-10" dirty="0">
                <a:latin typeface="Arial"/>
                <a:cs typeface="Arial"/>
              </a:rPr>
              <a:t>with </a:t>
            </a:r>
            <a:r>
              <a:rPr sz="2400" dirty="0">
                <a:latin typeface="Arial"/>
                <a:cs typeface="Arial"/>
              </a:rPr>
              <a:t>many</a:t>
            </a:r>
            <a:r>
              <a:rPr sz="2400" spc="-215" dirty="0">
                <a:latin typeface="Arial"/>
                <a:cs typeface="Arial"/>
              </a:rPr>
              <a:t> </a:t>
            </a:r>
            <a:r>
              <a:rPr sz="2400" dirty="0">
                <a:latin typeface="Arial"/>
                <a:cs typeface="Arial"/>
              </a:rPr>
              <a:t>senders</a:t>
            </a:r>
            <a:endParaRPr sz="2400">
              <a:latin typeface="Arial"/>
              <a:cs typeface="Arial"/>
            </a:endParaRPr>
          </a:p>
          <a:p>
            <a:pPr marL="469900" indent="-457200">
              <a:lnSpc>
                <a:spcPct val="100000"/>
              </a:lnSpc>
              <a:spcBef>
                <a:spcPts val="605"/>
              </a:spcBef>
              <a:buClr>
                <a:srgbClr val="0000FF"/>
              </a:buClr>
              <a:buChar char="•"/>
              <a:tabLst>
                <a:tab pos="469900" algn="l"/>
                <a:tab pos="470534" algn="l"/>
              </a:tabLst>
            </a:pPr>
            <a:r>
              <a:rPr sz="2400" spc="-5" dirty="0">
                <a:latin typeface="Arial"/>
                <a:cs typeface="Arial"/>
              </a:rPr>
              <a:t>Degrades </a:t>
            </a:r>
            <a:r>
              <a:rPr sz="2400" spc="10" dirty="0">
                <a:latin typeface="Arial"/>
                <a:cs typeface="Arial"/>
              </a:rPr>
              <a:t>for </a:t>
            </a:r>
            <a:r>
              <a:rPr sz="2400" dirty="0">
                <a:latin typeface="Arial"/>
                <a:cs typeface="Arial"/>
              </a:rPr>
              <a:t>small </a:t>
            </a:r>
            <a:r>
              <a:rPr sz="2400" spc="5" dirty="0">
                <a:latin typeface="Arial"/>
                <a:cs typeface="Arial"/>
              </a:rPr>
              <a:t>frames </a:t>
            </a:r>
            <a:r>
              <a:rPr sz="2400" dirty="0">
                <a:latin typeface="Arial"/>
                <a:cs typeface="Arial"/>
              </a:rPr>
              <a:t>(and long</a:t>
            </a:r>
            <a:r>
              <a:rPr sz="2400" spc="-175" dirty="0">
                <a:latin typeface="Arial"/>
                <a:cs typeface="Arial"/>
              </a:rPr>
              <a:t> </a:t>
            </a:r>
            <a:r>
              <a:rPr sz="2400" dirty="0">
                <a:latin typeface="Arial"/>
                <a:cs typeface="Arial"/>
              </a:rPr>
              <a:t>LANs)</a:t>
            </a:r>
            <a:endParaRPr sz="2400">
              <a:latin typeface="Arial"/>
              <a:cs typeface="Arial"/>
            </a:endParaRPr>
          </a:p>
        </p:txBody>
      </p:sp>
      <p:sp>
        <p:nvSpPr>
          <p:cNvPr id="4" name="object 4"/>
          <p:cNvSpPr/>
          <p:nvPr/>
        </p:nvSpPr>
        <p:spPr>
          <a:xfrm>
            <a:off x="1409118" y="2670474"/>
            <a:ext cx="4869919" cy="3583701"/>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6605778" y="3914597"/>
            <a:ext cx="1918335" cy="57531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10 </a:t>
            </a:r>
            <a:r>
              <a:rPr sz="1800" spc="-10" dirty="0">
                <a:latin typeface="Arial"/>
                <a:cs typeface="Arial"/>
              </a:rPr>
              <a:t>Mbps</a:t>
            </a:r>
            <a:r>
              <a:rPr sz="1800" spc="-90" dirty="0">
                <a:latin typeface="Arial"/>
                <a:cs typeface="Arial"/>
              </a:rPr>
              <a:t> </a:t>
            </a:r>
            <a:r>
              <a:rPr sz="1800" dirty="0">
                <a:latin typeface="Arial"/>
                <a:cs typeface="Arial"/>
              </a:rPr>
              <a:t>Ethernet,</a:t>
            </a:r>
            <a:endParaRPr sz="1800">
              <a:latin typeface="Arial"/>
              <a:cs typeface="Arial"/>
            </a:endParaRPr>
          </a:p>
          <a:p>
            <a:pPr marL="12700">
              <a:lnSpc>
                <a:spcPct val="100000"/>
              </a:lnSpc>
              <a:spcBef>
                <a:spcPts val="5"/>
              </a:spcBef>
            </a:pPr>
            <a:r>
              <a:rPr sz="1800" dirty="0">
                <a:latin typeface="Arial"/>
                <a:cs typeface="Arial"/>
              </a:rPr>
              <a:t>64 </a:t>
            </a:r>
            <a:r>
              <a:rPr sz="1800" spc="-5" dirty="0">
                <a:latin typeface="Arial"/>
                <a:cs typeface="Arial"/>
              </a:rPr>
              <a:t>byte </a:t>
            </a:r>
            <a:r>
              <a:rPr sz="1800" dirty="0">
                <a:latin typeface="Arial"/>
                <a:cs typeface="Arial"/>
              </a:rPr>
              <a:t>min.</a:t>
            </a:r>
            <a:r>
              <a:rPr sz="1800" spc="-105" dirty="0">
                <a:latin typeface="Arial"/>
                <a:cs typeface="Arial"/>
              </a:rPr>
              <a:t> </a:t>
            </a:r>
            <a:r>
              <a:rPr sz="1800" dirty="0">
                <a:latin typeface="Arial"/>
                <a:cs typeface="Arial"/>
              </a:rPr>
              <a:t>frame</a:t>
            </a:r>
            <a:endParaRPr sz="1800">
              <a:latin typeface="Arial"/>
              <a:cs typeface="Arial"/>
            </a:endParaRPr>
          </a:p>
        </p:txBody>
      </p:sp>
      <p:sp>
        <p:nvSpPr>
          <p:cNvPr id="8" name="Slide Number Placeholder 7"/>
          <p:cNvSpPr>
            <a:spLocks noGrp="1"/>
          </p:cNvSpPr>
          <p:nvPr>
            <p:ph type="sldNum" sz="quarter" idx="12"/>
          </p:nvPr>
        </p:nvSpPr>
        <p:spPr/>
        <p:txBody>
          <a:bodyPr/>
          <a:lstStyle/>
          <a:p>
            <a:fld id="{CA0281A3-FCAC-4568-8522-01ED5A03F9B3}" type="slidenum">
              <a:rPr lang="en-US" smtClean="0"/>
              <a:pPr/>
              <a:t>105</a:t>
            </a:fld>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3945" y="214609"/>
            <a:ext cx="6371514" cy="689932"/>
          </a:xfrm>
          <a:prstGeom prst="rect">
            <a:avLst/>
          </a:prstGeom>
        </p:spPr>
        <p:txBody>
          <a:bodyPr vert="horz" wrap="square" lIns="0" tIns="12700" rIns="0" bIns="0" rtlCol="0">
            <a:spAutoFit/>
          </a:bodyPr>
          <a:lstStyle/>
          <a:p>
            <a:pPr marL="12700">
              <a:lnSpc>
                <a:spcPct val="100000"/>
              </a:lnSpc>
              <a:spcBef>
                <a:spcPts val="100"/>
              </a:spcBef>
            </a:pPr>
            <a:r>
              <a:rPr b="1" spc="-10" dirty="0">
                <a:solidFill>
                  <a:srgbClr val="FF0000"/>
                </a:solidFill>
              </a:rPr>
              <a:t>Switched/Fast </a:t>
            </a:r>
            <a:r>
              <a:rPr b="1" spc="-5" dirty="0">
                <a:solidFill>
                  <a:srgbClr val="FF0000"/>
                </a:solidFill>
              </a:rPr>
              <a:t>Ethernet</a:t>
            </a:r>
            <a:r>
              <a:rPr b="1" spc="35" dirty="0">
                <a:solidFill>
                  <a:srgbClr val="FF0000"/>
                </a:solidFill>
              </a:rPr>
              <a:t> </a:t>
            </a:r>
            <a:r>
              <a:rPr b="1" dirty="0">
                <a:solidFill>
                  <a:srgbClr val="FF0000"/>
                </a:solidFill>
              </a:rPr>
              <a:t>(1)</a:t>
            </a:r>
          </a:p>
        </p:txBody>
      </p:sp>
      <p:sp>
        <p:nvSpPr>
          <p:cNvPr id="3" name="object 3"/>
          <p:cNvSpPr txBox="1"/>
          <p:nvPr/>
        </p:nvSpPr>
        <p:spPr>
          <a:xfrm>
            <a:off x="993444" y="1558985"/>
            <a:ext cx="7232015" cy="1644014"/>
          </a:xfrm>
          <a:prstGeom prst="rect">
            <a:avLst/>
          </a:prstGeom>
        </p:spPr>
        <p:txBody>
          <a:bodyPr vert="horz" wrap="square" lIns="0" tIns="88900" rIns="0" bIns="0" rtlCol="0">
            <a:spAutoFit/>
          </a:bodyPr>
          <a:lstStyle/>
          <a:p>
            <a:pPr marL="469900" indent="-457200">
              <a:lnSpc>
                <a:spcPct val="100000"/>
              </a:lnSpc>
              <a:spcBef>
                <a:spcPts val="700"/>
              </a:spcBef>
              <a:buClr>
                <a:srgbClr val="0000FF"/>
              </a:buClr>
              <a:buChar char="•"/>
              <a:tabLst>
                <a:tab pos="469900" algn="l"/>
                <a:tab pos="470534" algn="l"/>
              </a:tabLst>
            </a:pPr>
            <a:r>
              <a:rPr sz="2400" dirty="0">
                <a:latin typeface="Arial"/>
                <a:cs typeface="Arial"/>
              </a:rPr>
              <a:t>Hubs </a:t>
            </a:r>
            <a:r>
              <a:rPr sz="2400" spc="-15" dirty="0">
                <a:latin typeface="Arial"/>
                <a:cs typeface="Arial"/>
              </a:rPr>
              <a:t>wire </a:t>
            </a:r>
            <a:r>
              <a:rPr sz="2400" dirty="0">
                <a:latin typeface="Arial"/>
                <a:cs typeface="Arial"/>
              </a:rPr>
              <a:t>all lines into a </a:t>
            </a:r>
            <a:r>
              <a:rPr sz="2400" spc="-5" dirty="0">
                <a:latin typeface="Arial"/>
                <a:cs typeface="Arial"/>
              </a:rPr>
              <a:t>single </a:t>
            </a:r>
            <a:r>
              <a:rPr sz="2400" dirty="0">
                <a:latin typeface="Arial"/>
                <a:cs typeface="Arial"/>
              </a:rPr>
              <a:t>CSMA/CD</a:t>
            </a:r>
            <a:r>
              <a:rPr sz="2400" spc="5" dirty="0">
                <a:latin typeface="Arial"/>
                <a:cs typeface="Arial"/>
              </a:rPr>
              <a:t> </a:t>
            </a:r>
            <a:r>
              <a:rPr sz="2400" dirty="0">
                <a:latin typeface="Arial"/>
                <a:cs typeface="Arial"/>
              </a:rPr>
              <a:t>domain</a:t>
            </a:r>
            <a:endParaRPr sz="2400">
              <a:latin typeface="Arial"/>
              <a:cs typeface="Arial"/>
            </a:endParaRPr>
          </a:p>
          <a:p>
            <a:pPr marL="469900" indent="-457200">
              <a:lnSpc>
                <a:spcPct val="100000"/>
              </a:lnSpc>
              <a:spcBef>
                <a:spcPts val="600"/>
              </a:spcBef>
              <a:buClr>
                <a:srgbClr val="0000FF"/>
              </a:buClr>
              <a:buChar char="•"/>
              <a:tabLst>
                <a:tab pos="469900" algn="l"/>
                <a:tab pos="470534" algn="l"/>
              </a:tabLst>
            </a:pPr>
            <a:r>
              <a:rPr sz="2400" spc="-5" dirty="0">
                <a:latin typeface="Arial"/>
                <a:cs typeface="Arial"/>
              </a:rPr>
              <a:t>Switches </a:t>
            </a:r>
            <a:r>
              <a:rPr sz="2400" dirty="0">
                <a:latin typeface="Arial"/>
                <a:cs typeface="Arial"/>
              </a:rPr>
              <a:t>isolate each </a:t>
            </a:r>
            <a:r>
              <a:rPr sz="2400" spc="-5" dirty="0">
                <a:latin typeface="Arial"/>
                <a:cs typeface="Arial"/>
              </a:rPr>
              <a:t>port </a:t>
            </a:r>
            <a:r>
              <a:rPr sz="2400" dirty="0">
                <a:latin typeface="Arial"/>
                <a:cs typeface="Arial"/>
              </a:rPr>
              <a:t>to a separate</a:t>
            </a:r>
            <a:r>
              <a:rPr sz="2400" spc="-90" dirty="0">
                <a:latin typeface="Arial"/>
                <a:cs typeface="Arial"/>
              </a:rPr>
              <a:t> </a:t>
            </a:r>
            <a:r>
              <a:rPr sz="2400" dirty="0">
                <a:latin typeface="Arial"/>
                <a:cs typeface="Arial"/>
              </a:rPr>
              <a:t>domain</a:t>
            </a:r>
            <a:endParaRPr sz="2400">
              <a:latin typeface="Arial"/>
              <a:cs typeface="Arial"/>
            </a:endParaRPr>
          </a:p>
          <a:p>
            <a:pPr marL="814069" lvl="1" indent="-344170">
              <a:lnSpc>
                <a:spcPct val="100000"/>
              </a:lnSpc>
              <a:spcBef>
                <a:spcPts val="500"/>
              </a:spcBef>
              <a:buClr>
                <a:srgbClr val="0000FF"/>
              </a:buClr>
              <a:buChar char="−"/>
              <a:tabLst>
                <a:tab pos="814069" algn="l"/>
                <a:tab pos="814705" algn="l"/>
              </a:tabLst>
            </a:pPr>
            <a:r>
              <a:rPr sz="2000" spc="-5" dirty="0">
                <a:latin typeface="Arial"/>
                <a:cs typeface="Arial"/>
              </a:rPr>
              <a:t>Much </a:t>
            </a:r>
            <a:r>
              <a:rPr sz="2000" spc="-10" dirty="0">
                <a:latin typeface="Arial"/>
                <a:cs typeface="Arial"/>
              </a:rPr>
              <a:t>greater throughput </a:t>
            </a:r>
            <a:r>
              <a:rPr sz="2000" dirty="0">
                <a:latin typeface="Arial"/>
                <a:cs typeface="Arial"/>
              </a:rPr>
              <a:t>for </a:t>
            </a:r>
            <a:r>
              <a:rPr sz="2000" spc="-5" dirty="0">
                <a:latin typeface="Arial"/>
                <a:cs typeface="Arial"/>
              </a:rPr>
              <a:t>multiple</a:t>
            </a:r>
            <a:r>
              <a:rPr sz="2000" spc="50" dirty="0">
                <a:latin typeface="Arial"/>
                <a:cs typeface="Arial"/>
              </a:rPr>
              <a:t> </a:t>
            </a:r>
            <a:r>
              <a:rPr sz="2000" spc="-5" dirty="0">
                <a:latin typeface="Arial"/>
                <a:cs typeface="Arial"/>
              </a:rPr>
              <a:t>ports</a:t>
            </a:r>
            <a:endParaRPr sz="2000">
              <a:latin typeface="Arial"/>
              <a:cs typeface="Arial"/>
            </a:endParaRPr>
          </a:p>
          <a:p>
            <a:pPr marL="814069" lvl="1" indent="-344170">
              <a:lnSpc>
                <a:spcPct val="100000"/>
              </a:lnSpc>
              <a:spcBef>
                <a:spcPts val="480"/>
              </a:spcBef>
              <a:buClr>
                <a:srgbClr val="0000FF"/>
              </a:buClr>
              <a:buChar char="−"/>
              <a:tabLst>
                <a:tab pos="814069" algn="l"/>
                <a:tab pos="814705" algn="l"/>
              </a:tabLst>
            </a:pPr>
            <a:r>
              <a:rPr sz="2000" spc="-5" dirty="0">
                <a:latin typeface="Arial"/>
                <a:cs typeface="Arial"/>
              </a:rPr>
              <a:t>No </a:t>
            </a:r>
            <a:r>
              <a:rPr sz="2000" spc="-10" dirty="0">
                <a:latin typeface="Arial"/>
                <a:cs typeface="Arial"/>
              </a:rPr>
              <a:t>need </a:t>
            </a:r>
            <a:r>
              <a:rPr sz="2000" dirty="0">
                <a:latin typeface="Arial"/>
                <a:cs typeface="Arial"/>
              </a:rPr>
              <a:t>for </a:t>
            </a:r>
            <a:r>
              <a:rPr sz="2000" spc="-10" dirty="0">
                <a:latin typeface="Arial"/>
                <a:cs typeface="Arial"/>
              </a:rPr>
              <a:t>CSMA/CD </a:t>
            </a:r>
            <a:r>
              <a:rPr sz="2000" spc="-15" dirty="0">
                <a:latin typeface="Arial"/>
                <a:cs typeface="Arial"/>
              </a:rPr>
              <a:t>with </a:t>
            </a:r>
            <a:r>
              <a:rPr sz="2000" spc="-5" dirty="0">
                <a:latin typeface="Arial"/>
                <a:cs typeface="Arial"/>
              </a:rPr>
              <a:t>full-duplex</a:t>
            </a:r>
            <a:r>
              <a:rPr sz="2000" spc="150" dirty="0">
                <a:latin typeface="Arial"/>
                <a:cs typeface="Arial"/>
              </a:rPr>
              <a:t> </a:t>
            </a:r>
            <a:r>
              <a:rPr sz="2000" spc="-10" dirty="0">
                <a:latin typeface="Arial"/>
                <a:cs typeface="Arial"/>
              </a:rPr>
              <a:t>lines</a:t>
            </a:r>
            <a:endParaRPr sz="2000">
              <a:latin typeface="Arial"/>
              <a:cs typeface="Arial"/>
            </a:endParaRPr>
          </a:p>
        </p:txBody>
      </p:sp>
      <p:sp>
        <p:nvSpPr>
          <p:cNvPr id="4" name="object 4"/>
          <p:cNvSpPr/>
          <p:nvPr/>
        </p:nvSpPr>
        <p:spPr>
          <a:xfrm>
            <a:off x="698234" y="3510425"/>
            <a:ext cx="7528849" cy="2465251"/>
          </a:xfrm>
          <a:prstGeom prst="rect">
            <a:avLst/>
          </a:prstGeom>
          <a:blipFill>
            <a:blip r:embed="rId2" cstate="print"/>
            <a:stretch>
              <a:fillRect/>
            </a:stretch>
          </a:blipFill>
        </p:spPr>
        <p:txBody>
          <a:bodyPr wrap="square" lIns="0" tIns="0" rIns="0" bIns="0" rtlCol="0"/>
          <a:lstStyle/>
          <a:p>
            <a:endParaRPr/>
          </a:p>
        </p:txBody>
      </p:sp>
      <p:sp>
        <p:nvSpPr>
          <p:cNvPr id="7" name="Slide Number Placeholder 6"/>
          <p:cNvSpPr>
            <a:spLocks noGrp="1"/>
          </p:cNvSpPr>
          <p:nvPr>
            <p:ph type="sldNum" sz="quarter" idx="12"/>
          </p:nvPr>
        </p:nvSpPr>
        <p:spPr/>
        <p:txBody>
          <a:bodyPr/>
          <a:lstStyle/>
          <a:p>
            <a:fld id="{CA0281A3-FCAC-4568-8522-01ED5A03F9B3}" type="slidenum">
              <a:rPr lang="en-US" smtClean="0"/>
              <a:pPr/>
              <a:t>106</a:t>
            </a:fld>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9040" y="257475"/>
            <a:ext cx="6270640" cy="689932"/>
          </a:xfrm>
          <a:prstGeom prst="rect">
            <a:avLst/>
          </a:prstGeom>
        </p:spPr>
        <p:txBody>
          <a:bodyPr vert="horz" wrap="square" lIns="0" tIns="12700" rIns="0" bIns="0" rtlCol="0">
            <a:spAutoFit/>
          </a:bodyPr>
          <a:lstStyle/>
          <a:p>
            <a:pPr marL="12700">
              <a:lnSpc>
                <a:spcPct val="100000"/>
              </a:lnSpc>
              <a:spcBef>
                <a:spcPts val="100"/>
              </a:spcBef>
            </a:pPr>
            <a:r>
              <a:rPr b="1" spc="-10" dirty="0">
                <a:solidFill>
                  <a:srgbClr val="FF0000"/>
                </a:solidFill>
              </a:rPr>
              <a:t>Switched/Fast </a:t>
            </a:r>
            <a:r>
              <a:rPr b="1" spc="-5" dirty="0">
                <a:solidFill>
                  <a:srgbClr val="FF0000"/>
                </a:solidFill>
              </a:rPr>
              <a:t>Ethernet</a:t>
            </a:r>
            <a:r>
              <a:rPr b="1" spc="35" dirty="0">
                <a:solidFill>
                  <a:srgbClr val="FF0000"/>
                </a:solidFill>
              </a:rPr>
              <a:t> </a:t>
            </a:r>
            <a:r>
              <a:rPr b="1" dirty="0">
                <a:solidFill>
                  <a:srgbClr val="FF0000"/>
                </a:solidFill>
              </a:rPr>
              <a:t>(2)</a:t>
            </a:r>
          </a:p>
        </p:txBody>
      </p:sp>
      <p:sp>
        <p:nvSpPr>
          <p:cNvPr id="3" name="object 3"/>
          <p:cNvSpPr/>
          <p:nvPr/>
        </p:nvSpPr>
        <p:spPr>
          <a:xfrm>
            <a:off x="741878" y="3695054"/>
            <a:ext cx="7564965" cy="167753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993444" y="1558985"/>
            <a:ext cx="7574280" cy="2265045"/>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Switches </a:t>
            </a:r>
            <a:r>
              <a:rPr sz="2400" dirty="0">
                <a:latin typeface="Arial"/>
                <a:cs typeface="Arial"/>
              </a:rPr>
              <a:t>can be </a:t>
            </a:r>
            <a:r>
              <a:rPr sz="2400" spc="-10" dirty="0">
                <a:latin typeface="Arial"/>
                <a:cs typeface="Arial"/>
              </a:rPr>
              <a:t>wired </a:t>
            </a:r>
            <a:r>
              <a:rPr sz="2400" dirty="0">
                <a:latin typeface="Arial"/>
                <a:cs typeface="Arial"/>
              </a:rPr>
              <a:t>to computers, hubs and</a:t>
            </a:r>
            <a:r>
              <a:rPr sz="2400" spc="-100" dirty="0">
                <a:latin typeface="Arial"/>
                <a:cs typeface="Arial"/>
              </a:rPr>
              <a:t> </a:t>
            </a:r>
            <a:r>
              <a:rPr sz="2400" spc="-5" dirty="0">
                <a:latin typeface="Arial"/>
                <a:cs typeface="Arial"/>
              </a:rPr>
              <a:t>switches</a:t>
            </a:r>
            <a:endParaRPr sz="2400">
              <a:latin typeface="Arial"/>
              <a:cs typeface="Arial"/>
            </a:endParaRPr>
          </a:p>
          <a:p>
            <a:pPr marL="469900" indent="-457200">
              <a:lnSpc>
                <a:spcPct val="100000"/>
              </a:lnSpc>
              <a:spcBef>
                <a:spcPts val="600"/>
              </a:spcBef>
              <a:buClr>
                <a:srgbClr val="0000FF"/>
              </a:buClr>
              <a:buChar char="•"/>
              <a:tabLst>
                <a:tab pos="469900" algn="l"/>
                <a:tab pos="470534" algn="l"/>
              </a:tabLst>
            </a:pPr>
            <a:r>
              <a:rPr sz="2400" dirty="0">
                <a:latin typeface="Arial"/>
                <a:cs typeface="Arial"/>
              </a:rPr>
              <a:t>Hubs concentrate </a:t>
            </a:r>
            <a:r>
              <a:rPr sz="2400" spc="5" dirty="0">
                <a:latin typeface="Arial"/>
                <a:cs typeface="Arial"/>
              </a:rPr>
              <a:t>traffic from</a:t>
            </a:r>
            <a:r>
              <a:rPr sz="2400" spc="-204" dirty="0">
                <a:latin typeface="Arial"/>
                <a:cs typeface="Arial"/>
              </a:rPr>
              <a:t> </a:t>
            </a:r>
            <a:r>
              <a:rPr sz="2400" dirty="0">
                <a:latin typeface="Arial"/>
                <a:cs typeface="Arial"/>
              </a:rPr>
              <a:t>computers</a:t>
            </a:r>
            <a:endParaRPr sz="2400">
              <a:latin typeface="Arial"/>
              <a:cs typeface="Arial"/>
            </a:endParaRPr>
          </a:p>
          <a:p>
            <a:pPr marL="469900" indent="-457200">
              <a:lnSpc>
                <a:spcPct val="100000"/>
              </a:lnSpc>
              <a:spcBef>
                <a:spcPts val="605"/>
              </a:spcBef>
              <a:buClr>
                <a:srgbClr val="0000FF"/>
              </a:buClr>
              <a:buChar char="•"/>
              <a:tabLst>
                <a:tab pos="469900" algn="l"/>
                <a:tab pos="470534" algn="l"/>
              </a:tabLst>
            </a:pPr>
            <a:r>
              <a:rPr sz="2400" spc="-5" dirty="0">
                <a:latin typeface="Arial"/>
                <a:cs typeface="Arial"/>
              </a:rPr>
              <a:t>More </a:t>
            </a:r>
            <a:r>
              <a:rPr sz="2400" dirty="0">
                <a:latin typeface="Arial"/>
                <a:cs typeface="Arial"/>
              </a:rPr>
              <a:t>on how to </a:t>
            </a:r>
            <a:r>
              <a:rPr sz="2400" spc="-10" dirty="0">
                <a:latin typeface="Arial"/>
                <a:cs typeface="Arial"/>
              </a:rPr>
              <a:t>switch </a:t>
            </a:r>
            <a:r>
              <a:rPr sz="2400" spc="5" dirty="0">
                <a:latin typeface="Arial"/>
                <a:cs typeface="Arial"/>
              </a:rPr>
              <a:t>frames </a:t>
            </a:r>
            <a:r>
              <a:rPr sz="2400" dirty="0">
                <a:latin typeface="Arial"/>
                <a:cs typeface="Arial"/>
              </a:rPr>
              <a:t>the </a:t>
            </a:r>
            <a:r>
              <a:rPr sz="2400" spc="-5" dirty="0">
                <a:latin typeface="Arial"/>
                <a:cs typeface="Arial"/>
              </a:rPr>
              <a:t>in</a:t>
            </a:r>
            <a:r>
              <a:rPr sz="2400" spc="-100" dirty="0">
                <a:latin typeface="Arial"/>
                <a:cs typeface="Arial"/>
              </a:rPr>
              <a:t> </a:t>
            </a:r>
            <a:r>
              <a:rPr sz="2400" dirty="0">
                <a:latin typeface="Arial"/>
                <a:cs typeface="Arial"/>
              </a:rPr>
              <a:t>4.8</a:t>
            </a:r>
            <a:endParaRPr sz="2400">
              <a:latin typeface="Arial"/>
              <a:cs typeface="Arial"/>
            </a:endParaRPr>
          </a:p>
          <a:p>
            <a:pPr>
              <a:lnSpc>
                <a:spcPct val="100000"/>
              </a:lnSpc>
            </a:pPr>
            <a:endParaRPr sz="2700">
              <a:latin typeface="Times New Roman"/>
              <a:cs typeface="Times New Roman"/>
            </a:endParaRPr>
          </a:p>
          <a:p>
            <a:pPr marL="1595120">
              <a:lnSpc>
                <a:spcPct val="100000"/>
              </a:lnSpc>
              <a:spcBef>
                <a:spcPts val="1925"/>
              </a:spcBef>
            </a:pPr>
            <a:r>
              <a:rPr sz="1800" spc="-5" dirty="0">
                <a:latin typeface="Arial"/>
                <a:cs typeface="Arial"/>
              </a:rPr>
              <a:t>Switch</a:t>
            </a:r>
            <a:endParaRPr sz="1800">
              <a:latin typeface="Arial"/>
              <a:cs typeface="Arial"/>
            </a:endParaRPr>
          </a:p>
        </p:txBody>
      </p:sp>
      <p:sp>
        <p:nvSpPr>
          <p:cNvPr id="5" name="object 5"/>
          <p:cNvSpPr txBox="1"/>
          <p:nvPr/>
        </p:nvSpPr>
        <p:spPr>
          <a:xfrm>
            <a:off x="5338317" y="4712710"/>
            <a:ext cx="1577340" cy="788670"/>
          </a:xfrm>
          <a:prstGeom prst="rect">
            <a:avLst/>
          </a:prstGeom>
        </p:spPr>
        <p:txBody>
          <a:bodyPr vert="horz" wrap="square" lIns="0" tIns="120014" rIns="0" bIns="0" rtlCol="0">
            <a:spAutoFit/>
          </a:bodyPr>
          <a:lstStyle/>
          <a:p>
            <a:pPr marL="317500">
              <a:lnSpc>
                <a:spcPct val="100000"/>
              </a:lnSpc>
              <a:spcBef>
                <a:spcPts val="944"/>
              </a:spcBef>
            </a:pPr>
            <a:r>
              <a:rPr sz="1800" spc="-5" dirty="0">
                <a:latin typeface="Arial"/>
                <a:cs typeface="Arial"/>
              </a:rPr>
              <a:t>Switch</a:t>
            </a:r>
            <a:r>
              <a:rPr sz="1800" spc="-60" dirty="0">
                <a:latin typeface="Arial"/>
                <a:cs typeface="Arial"/>
              </a:rPr>
              <a:t> </a:t>
            </a:r>
            <a:r>
              <a:rPr sz="1800" dirty="0">
                <a:latin typeface="Arial"/>
                <a:cs typeface="Arial"/>
              </a:rPr>
              <a:t>ports</a:t>
            </a:r>
            <a:endParaRPr sz="1800">
              <a:latin typeface="Arial"/>
              <a:cs typeface="Arial"/>
            </a:endParaRPr>
          </a:p>
          <a:p>
            <a:pPr marL="12700">
              <a:lnSpc>
                <a:spcPct val="100000"/>
              </a:lnSpc>
              <a:spcBef>
                <a:spcPts val="845"/>
              </a:spcBef>
            </a:pPr>
            <a:r>
              <a:rPr sz="1800" spc="-20" dirty="0">
                <a:latin typeface="Arial"/>
                <a:cs typeface="Arial"/>
              </a:rPr>
              <a:t>Twisted</a:t>
            </a:r>
            <a:r>
              <a:rPr sz="1800" spc="-10" dirty="0">
                <a:latin typeface="Arial"/>
                <a:cs typeface="Arial"/>
              </a:rPr>
              <a:t> </a:t>
            </a:r>
            <a:r>
              <a:rPr sz="1800" dirty="0">
                <a:latin typeface="Arial"/>
                <a:cs typeface="Arial"/>
              </a:rPr>
              <a:t>pair</a:t>
            </a:r>
            <a:endParaRPr sz="1800">
              <a:latin typeface="Arial"/>
              <a:cs typeface="Arial"/>
            </a:endParaRPr>
          </a:p>
        </p:txBody>
      </p:sp>
      <p:sp>
        <p:nvSpPr>
          <p:cNvPr id="6" name="object 6"/>
          <p:cNvSpPr txBox="1"/>
          <p:nvPr/>
        </p:nvSpPr>
        <p:spPr>
          <a:xfrm>
            <a:off x="7315200" y="4194047"/>
            <a:ext cx="609600" cy="368935"/>
          </a:xfrm>
          <a:prstGeom prst="rect">
            <a:avLst/>
          </a:prstGeom>
          <a:solidFill>
            <a:srgbClr val="FFFFFF"/>
          </a:solidFill>
        </p:spPr>
        <p:txBody>
          <a:bodyPr vert="horz" wrap="square" lIns="0" tIns="40005" rIns="0" bIns="0" rtlCol="0">
            <a:spAutoFit/>
          </a:bodyPr>
          <a:lstStyle/>
          <a:p>
            <a:pPr marL="93345">
              <a:lnSpc>
                <a:spcPct val="100000"/>
              </a:lnSpc>
              <a:spcBef>
                <a:spcPts val="315"/>
              </a:spcBef>
            </a:pPr>
            <a:r>
              <a:rPr sz="1800" spc="-5" dirty="0">
                <a:latin typeface="Arial"/>
                <a:cs typeface="Arial"/>
              </a:rPr>
              <a:t>Hub</a:t>
            </a:r>
            <a:endParaRPr sz="1800">
              <a:latin typeface="Arial"/>
              <a:cs typeface="Arial"/>
            </a:endParaRPr>
          </a:p>
        </p:txBody>
      </p:sp>
      <p:sp>
        <p:nvSpPr>
          <p:cNvPr id="9" name="Slide Number Placeholder 8"/>
          <p:cNvSpPr>
            <a:spLocks noGrp="1"/>
          </p:cNvSpPr>
          <p:nvPr>
            <p:ph type="sldNum" sz="quarter" idx="12"/>
          </p:nvPr>
        </p:nvSpPr>
        <p:spPr/>
        <p:txBody>
          <a:bodyPr/>
          <a:lstStyle/>
          <a:p>
            <a:fld id="{CA0281A3-FCAC-4568-8522-01ED5A03F9B3}" type="slidenum">
              <a:rPr lang="en-US" smtClean="0"/>
              <a:pPr/>
              <a:t>107</a:t>
            </a:fld>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3944" y="214609"/>
            <a:ext cx="6756655" cy="689932"/>
          </a:xfrm>
          <a:prstGeom prst="rect">
            <a:avLst/>
          </a:prstGeom>
        </p:spPr>
        <p:txBody>
          <a:bodyPr vert="horz" wrap="square" lIns="0" tIns="12700" rIns="0" bIns="0" rtlCol="0">
            <a:spAutoFit/>
          </a:bodyPr>
          <a:lstStyle/>
          <a:p>
            <a:pPr marL="12700">
              <a:lnSpc>
                <a:spcPct val="100000"/>
              </a:lnSpc>
              <a:spcBef>
                <a:spcPts val="100"/>
              </a:spcBef>
            </a:pPr>
            <a:r>
              <a:rPr b="1" spc="-10" dirty="0">
                <a:solidFill>
                  <a:srgbClr val="FF0000"/>
                </a:solidFill>
              </a:rPr>
              <a:t>Switched/Fast </a:t>
            </a:r>
            <a:r>
              <a:rPr b="1" spc="-5" dirty="0">
                <a:solidFill>
                  <a:srgbClr val="FF0000"/>
                </a:solidFill>
              </a:rPr>
              <a:t>Ethernet</a:t>
            </a:r>
            <a:r>
              <a:rPr b="1" spc="35" dirty="0">
                <a:solidFill>
                  <a:srgbClr val="FF0000"/>
                </a:solidFill>
              </a:rPr>
              <a:t> </a:t>
            </a:r>
            <a:r>
              <a:rPr b="1" dirty="0">
                <a:solidFill>
                  <a:srgbClr val="FF0000"/>
                </a:solidFill>
              </a:rPr>
              <a:t>(3)</a:t>
            </a:r>
          </a:p>
        </p:txBody>
      </p:sp>
      <p:sp>
        <p:nvSpPr>
          <p:cNvPr id="3" name="object 3"/>
          <p:cNvSpPr txBox="1"/>
          <p:nvPr/>
        </p:nvSpPr>
        <p:spPr>
          <a:xfrm>
            <a:off x="993444" y="1558985"/>
            <a:ext cx="7299959" cy="909955"/>
          </a:xfrm>
          <a:prstGeom prst="rect">
            <a:avLst/>
          </a:prstGeom>
        </p:spPr>
        <p:txBody>
          <a:bodyPr vert="horz" wrap="square" lIns="0" tIns="88900" rIns="0" bIns="0" rtlCol="0">
            <a:spAutoFit/>
          </a:bodyPr>
          <a:lstStyle/>
          <a:p>
            <a:pPr marL="12700">
              <a:lnSpc>
                <a:spcPct val="100000"/>
              </a:lnSpc>
              <a:spcBef>
                <a:spcPts val="700"/>
              </a:spcBef>
            </a:pPr>
            <a:r>
              <a:rPr sz="2400" dirty="0">
                <a:latin typeface="Arial"/>
                <a:cs typeface="Arial"/>
              </a:rPr>
              <a:t>Fast Ethernet </a:t>
            </a:r>
            <a:r>
              <a:rPr sz="2400" spc="-5" dirty="0">
                <a:latin typeface="Arial"/>
                <a:cs typeface="Arial"/>
              </a:rPr>
              <a:t>extended </a:t>
            </a:r>
            <a:r>
              <a:rPr sz="2400" dirty="0">
                <a:latin typeface="Arial"/>
                <a:cs typeface="Arial"/>
              </a:rPr>
              <a:t>Ethernet </a:t>
            </a:r>
            <a:r>
              <a:rPr sz="2400" spc="5" dirty="0">
                <a:latin typeface="Arial"/>
                <a:cs typeface="Arial"/>
              </a:rPr>
              <a:t>from </a:t>
            </a:r>
            <a:r>
              <a:rPr sz="2400" dirty="0">
                <a:latin typeface="Arial"/>
                <a:cs typeface="Arial"/>
              </a:rPr>
              <a:t>10 to 100</a:t>
            </a:r>
            <a:r>
              <a:rPr sz="2400" spc="-275" dirty="0">
                <a:latin typeface="Arial"/>
                <a:cs typeface="Arial"/>
              </a:rPr>
              <a:t> </a:t>
            </a:r>
            <a:r>
              <a:rPr sz="2400" spc="-5" dirty="0">
                <a:latin typeface="Arial"/>
                <a:cs typeface="Arial"/>
              </a:rPr>
              <a:t>Mbps</a:t>
            </a:r>
            <a:endParaRPr sz="2400">
              <a:latin typeface="Arial"/>
              <a:cs typeface="Arial"/>
            </a:endParaRPr>
          </a:p>
          <a:p>
            <a:pPr marL="469900" indent="-457200">
              <a:lnSpc>
                <a:spcPct val="100000"/>
              </a:lnSpc>
              <a:spcBef>
                <a:spcPts val="600"/>
              </a:spcBef>
              <a:buClr>
                <a:srgbClr val="0000FF"/>
              </a:buClr>
              <a:buChar char="•"/>
              <a:tabLst>
                <a:tab pos="469900" algn="l"/>
                <a:tab pos="470534" algn="l"/>
              </a:tabLst>
            </a:pPr>
            <a:r>
              <a:rPr sz="2400" spc="-5" dirty="0">
                <a:latin typeface="Arial"/>
                <a:cs typeface="Arial"/>
              </a:rPr>
              <a:t>Twisted </a:t>
            </a:r>
            <a:r>
              <a:rPr sz="2400" dirty="0">
                <a:latin typeface="Arial"/>
                <a:cs typeface="Arial"/>
              </a:rPr>
              <a:t>pair </a:t>
            </a:r>
            <a:r>
              <a:rPr sz="2400" spc="-10" dirty="0">
                <a:latin typeface="Arial"/>
                <a:cs typeface="Arial"/>
              </a:rPr>
              <a:t>(with </a:t>
            </a:r>
            <a:r>
              <a:rPr sz="2400" dirty="0">
                <a:latin typeface="Arial"/>
                <a:cs typeface="Arial"/>
              </a:rPr>
              <a:t>Cat 5) dominated the</a:t>
            </a:r>
            <a:r>
              <a:rPr sz="2400" spc="-95" dirty="0">
                <a:latin typeface="Arial"/>
                <a:cs typeface="Arial"/>
              </a:rPr>
              <a:t> </a:t>
            </a:r>
            <a:r>
              <a:rPr sz="2400" dirty="0">
                <a:latin typeface="Arial"/>
                <a:cs typeface="Arial"/>
              </a:rPr>
              <a:t>market</a:t>
            </a:r>
            <a:endParaRPr sz="2400">
              <a:latin typeface="Arial"/>
              <a:cs typeface="Arial"/>
            </a:endParaRPr>
          </a:p>
        </p:txBody>
      </p:sp>
      <p:sp>
        <p:nvSpPr>
          <p:cNvPr id="4" name="object 4"/>
          <p:cNvSpPr/>
          <p:nvPr/>
        </p:nvSpPr>
        <p:spPr>
          <a:xfrm>
            <a:off x="948264" y="3431005"/>
            <a:ext cx="7348769" cy="119313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55547" y="4012691"/>
            <a:ext cx="7324725" cy="304800"/>
          </a:xfrm>
          <a:custGeom>
            <a:avLst/>
            <a:gdLst/>
            <a:ahLst/>
            <a:cxnLst/>
            <a:rect l="l" t="t" r="r" b="b"/>
            <a:pathLst>
              <a:path w="7324725" h="304800">
                <a:moveTo>
                  <a:pt x="0" y="304799"/>
                </a:moveTo>
                <a:lnTo>
                  <a:pt x="7324344" y="304799"/>
                </a:lnTo>
                <a:lnTo>
                  <a:pt x="7324344" y="0"/>
                </a:lnTo>
                <a:lnTo>
                  <a:pt x="0" y="0"/>
                </a:lnTo>
                <a:lnTo>
                  <a:pt x="0" y="304799"/>
                </a:lnTo>
                <a:close/>
              </a:path>
            </a:pathLst>
          </a:custGeom>
          <a:solidFill>
            <a:srgbClr val="FF2BD7">
              <a:alpha val="50195"/>
            </a:srgbClr>
          </a:solidFill>
        </p:spPr>
        <p:txBody>
          <a:bodyPr wrap="square" lIns="0" tIns="0" rIns="0" bIns="0" rtlCol="0"/>
          <a:lstStyle/>
          <a:p>
            <a:endParaRPr/>
          </a:p>
        </p:txBody>
      </p:sp>
      <p:sp>
        <p:nvSpPr>
          <p:cNvPr id="6" name="object 6"/>
          <p:cNvSpPr/>
          <p:nvPr/>
        </p:nvSpPr>
        <p:spPr>
          <a:xfrm>
            <a:off x="955547" y="4012691"/>
            <a:ext cx="7324725" cy="304800"/>
          </a:xfrm>
          <a:custGeom>
            <a:avLst/>
            <a:gdLst/>
            <a:ahLst/>
            <a:cxnLst/>
            <a:rect l="l" t="t" r="r" b="b"/>
            <a:pathLst>
              <a:path w="7324725" h="304800">
                <a:moveTo>
                  <a:pt x="0" y="304799"/>
                </a:moveTo>
                <a:lnTo>
                  <a:pt x="7324344" y="304799"/>
                </a:lnTo>
                <a:lnTo>
                  <a:pt x="7324344" y="0"/>
                </a:lnTo>
                <a:lnTo>
                  <a:pt x="0" y="0"/>
                </a:lnTo>
                <a:lnTo>
                  <a:pt x="0" y="304799"/>
                </a:lnTo>
                <a:close/>
              </a:path>
            </a:pathLst>
          </a:custGeom>
          <a:ln w="9144">
            <a:solidFill>
              <a:srgbClr val="000000"/>
            </a:solidFill>
          </a:ln>
        </p:spPr>
        <p:txBody>
          <a:bodyPr wrap="square" lIns="0" tIns="0" rIns="0" bIns="0" rtlCol="0"/>
          <a:lstStyle/>
          <a:p>
            <a:endParaRPr/>
          </a:p>
        </p:txBody>
      </p:sp>
      <p:sp>
        <p:nvSpPr>
          <p:cNvPr id="9" name="Slide Number Placeholder 8"/>
          <p:cNvSpPr>
            <a:spLocks noGrp="1"/>
          </p:cNvSpPr>
          <p:nvPr>
            <p:ph type="sldNum" sz="quarter" idx="12"/>
          </p:nvPr>
        </p:nvSpPr>
        <p:spPr/>
        <p:txBody>
          <a:bodyPr/>
          <a:lstStyle/>
          <a:p>
            <a:fld id="{CA0281A3-FCAC-4568-8522-01ED5A03F9B3}" type="slidenum">
              <a:rPr lang="en-US" smtClean="0"/>
              <a:pPr/>
              <a:t>108</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389879"/>
            <a:ext cx="7427214" cy="689932"/>
          </a:xfrm>
          <a:prstGeom prst="rect">
            <a:avLst/>
          </a:prstGeom>
        </p:spPr>
        <p:txBody>
          <a:bodyPr vert="horz" wrap="square" lIns="0" tIns="12700" rIns="0" bIns="0" rtlCol="0">
            <a:spAutoFit/>
          </a:bodyPr>
          <a:lstStyle/>
          <a:p>
            <a:pPr marL="12700" algn="l">
              <a:lnSpc>
                <a:spcPct val="100000"/>
              </a:lnSpc>
              <a:spcBef>
                <a:spcPts val="100"/>
              </a:spcBef>
            </a:pPr>
            <a:r>
              <a:rPr b="1" spc="-10" dirty="0">
                <a:solidFill>
                  <a:srgbClr val="FF0000"/>
                </a:solidFill>
              </a:rPr>
              <a:t>Gigabit </a:t>
            </a:r>
            <a:r>
              <a:rPr b="1" dirty="0">
                <a:solidFill>
                  <a:srgbClr val="FF0000"/>
                </a:solidFill>
              </a:rPr>
              <a:t>/ </a:t>
            </a:r>
            <a:r>
              <a:rPr b="1" spc="-10" dirty="0">
                <a:solidFill>
                  <a:srgbClr val="FF0000"/>
                </a:solidFill>
              </a:rPr>
              <a:t>10 Gigabit </a:t>
            </a:r>
            <a:r>
              <a:rPr b="1" spc="-5" dirty="0">
                <a:solidFill>
                  <a:srgbClr val="FF0000"/>
                </a:solidFill>
              </a:rPr>
              <a:t>Ethernet</a:t>
            </a:r>
            <a:r>
              <a:rPr b="1" spc="45" dirty="0">
                <a:solidFill>
                  <a:srgbClr val="FF0000"/>
                </a:solidFill>
              </a:rPr>
              <a:t> </a:t>
            </a:r>
            <a:r>
              <a:rPr b="1" dirty="0">
                <a:solidFill>
                  <a:srgbClr val="FF0000"/>
                </a:solidFill>
              </a:rPr>
              <a:t>(1)</a:t>
            </a:r>
          </a:p>
        </p:txBody>
      </p:sp>
      <p:sp>
        <p:nvSpPr>
          <p:cNvPr id="3" name="object 3"/>
          <p:cNvSpPr txBox="1"/>
          <p:nvPr/>
        </p:nvSpPr>
        <p:spPr>
          <a:xfrm>
            <a:off x="993444" y="1558985"/>
            <a:ext cx="7281545" cy="909955"/>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Switched Gigabit </a:t>
            </a:r>
            <a:r>
              <a:rPr sz="2400" dirty="0">
                <a:latin typeface="Arial"/>
                <a:cs typeface="Arial"/>
              </a:rPr>
              <a:t>Ethernet is now the </a:t>
            </a:r>
            <a:r>
              <a:rPr sz="2400" spc="-5" dirty="0">
                <a:latin typeface="Arial"/>
                <a:cs typeface="Arial"/>
              </a:rPr>
              <a:t>garden</a:t>
            </a:r>
            <a:r>
              <a:rPr sz="2400" spc="-85" dirty="0">
                <a:latin typeface="Arial"/>
                <a:cs typeface="Arial"/>
              </a:rPr>
              <a:t> </a:t>
            </a:r>
            <a:r>
              <a:rPr sz="2400" spc="-5" dirty="0">
                <a:latin typeface="Arial"/>
                <a:cs typeface="Arial"/>
              </a:rPr>
              <a:t>variety</a:t>
            </a:r>
            <a:endParaRPr sz="2400" dirty="0">
              <a:latin typeface="Arial"/>
              <a:cs typeface="Arial"/>
            </a:endParaRPr>
          </a:p>
          <a:p>
            <a:pPr marL="469900" indent="-457200">
              <a:lnSpc>
                <a:spcPct val="100000"/>
              </a:lnSpc>
              <a:spcBef>
                <a:spcPts val="600"/>
              </a:spcBef>
              <a:buClr>
                <a:srgbClr val="0000FF"/>
              </a:buClr>
              <a:buChar char="•"/>
              <a:tabLst>
                <a:tab pos="469900" algn="l"/>
                <a:tab pos="470534" algn="l"/>
              </a:tabLst>
            </a:pPr>
            <a:r>
              <a:rPr sz="2400" spc="15" dirty="0">
                <a:latin typeface="Arial"/>
                <a:cs typeface="Arial"/>
              </a:rPr>
              <a:t>With </a:t>
            </a:r>
            <a:r>
              <a:rPr sz="2400" dirty="0">
                <a:latin typeface="Arial"/>
                <a:cs typeface="Arial"/>
              </a:rPr>
              <a:t>full-duplex </a:t>
            </a:r>
            <a:r>
              <a:rPr sz="2400" spc="-5" dirty="0">
                <a:latin typeface="Arial"/>
                <a:cs typeface="Arial"/>
              </a:rPr>
              <a:t>lines between</a:t>
            </a:r>
            <a:r>
              <a:rPr sz="2400" spc="-160" dirty="0">
                <a:latin typeface="Arial"/>
                <a:cs typeface="Arial"/>
              </a:rPr>
              <a:t> </a:t>
            </a:r>
            <a:r>
              <a:rPr sz="2400" dirty="0">
                <a:latin typeface="Arial"/>
                <a:cs typeface="Arial"/>
              </a:rPr>
              <a:t>computers/switches</a:t>
            </a:r>
          </a:p>
        </p:txBody>
      </p:sp>
      <p:sp>
        <p:nvSpPr>
          <p:cNvPr id="4" name="object 4"/>
          <p:cNvSpPr/>
          <p:nvPr/>
        </p:nvSpPr>
        <p:spPr>
          <a:xfrm>
            <a:off x="1798869" y="2737357"/>
            <a:ext cx="5074785" cy="3275839"/>
          </a:xfrm>
          <a:prstGeom prst="rect">
            <a:avLst/>
          </a:prstGeom>
          <a:blipFill>
            <a:blip r:embed="rId2" cstate="print"/>
            <a:stretch>
              <a:fillRect/>
            </a:stretch>
          </a:blipFill>
        </p:spPr>
        <p:txBody>
          <a:bodyPr wrap="square" lIns="0" tIns="0" rIns="0" bIns="0" rtlCol="0"/>
          <a:lstStyle/>
          <a:p>
            <a:endParaRPr/>
          </a:p>
        </p:txBody>
      </p:sp>
      <p:sp>
        <p:nvSpPr>
          <p:cNvPr id="7" name="Slide Number Placeholder 6"/>
          <p:cNvSpPr>
            <a:spLocks noGrp="1"/>
          </p:cNvSpPr>
          <p:nvPr>
            <p:ph type="sldNum" sz="quarter" idx="12"/>
          </p:nvPr>
        </p:nvSpPr>
        <p:spPr/>
        <p:txBody>
          <a:bodyPr/>
          <a:lstStyle/>
          <a:p>
            <a:fld id="{CA0281A3-FCAC-4568-8522-01ED5A03F9B3}" type="slidenum">
              <a:rPr lang="en-US" smtClean="0"/>
              <a:pPr/>
              <a:t>109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1"/>
            <a:ext cx="8229600" cy="4038600"/>
          </a:xfrm>
        </p:spPr>
        <p:txBody>
          <a:bodyPr>
            <a:normAutofit/>
          </a:bodyPr>
          <a:lstStyle/>
          <a:p>
            <a:pPr marL="0" marR="0" fontAlgn="base">
              <a:lnSpc>
                <a:spcPct val="110000"/>
              </a:lnSpc>
              <a:spcBef>
                <a:spcPts val="0"/>
              </a:spcBef>
              <a:buNone/>
            </a:pPr>
            <a:r>
              <a:rPr lang="en-US" sz="2400" b="1" dirty="0">
                <a:solidFill>
                  <a:srgbClr val="FF0000"/>
                </a:solidFill>
                <a:ea typeface="Times New Roman"/>
                <a:cs typeface="Arial"/>
              </a:rPr>
              <a:t>Determining the position of redundant bits –</a:t>
            </a:r>
            <a:br>
              <a:rPr lang="en-US" sz="2400" dirty="0">
                <a:solidFill>
                  <a:srgbClr val="FF0000"/>
                </a:solidFill>
                <a:ea typeface="Times New Roman"/>
                <a:cs typeface="Arial"/>
              </a:rPr>
            </a:br>
            <a:r>
              <a:rPr lang="en-US" sz="2400" dirty="0">
                <a:ea typeface="Times New Roman"/>
                <a:cs typeface="Arial"/>
              </a:rPr>
              <a:t>These redundancy bits are placed at the positions which correspond to the power of 2.</a:t>
            </a:r>
            <a:br>
              <a:rPr lang="en-US" sz="2400" dirty="0">
                <a:ea typeface="Times New Roman"/>
                <a:cs typeface="Arial"/>
              </a:rPr>
            </a:br>
            <a:r>
              <a:rPr lang="en-US" sz="2400" dirty="0">
                <a:ea typeface="Times New Roman"/>
                <a:cs typeface="Arial"/>
              </a:rPr>
              <a:t>As in the above example:</a:t>
            </a:r>
            <a:endParaRPr lang="en-US" sz="2400" dirty="0">
              <a:ea typeface="Times New Roman"/>
              <a:cs typeface="Times New Roman"/>
            </a:endParaRPr>
          </a:p>
          <a:p>
            <a:pPr lvl="0" fontAlgn="base">
              <a:lnSpc>
                <a:spcPct val="110000"/>
              </a:lnSpc>
              <a:spcBef>
                <a:spcPts val="0"/>
              </a:spcBef>
              <a:tabLst>
                <a:tab pos="457200" algn="l"/>
              </a:tabLst>
            </a:pPr>
            <a:r>
              <a:rPr lang="en-US" sz="2400" dirty="0">
                <a:ea typeface="Times New Roman"/>
                <a:cs typeface="Arial"/>
              </a:rPr>
              <a:t>The number of data bits = 7</a:t>
            </a:r>
            <a:endParaRPr lang="en-US" sz="2400" dirty="0">
              <a:ea typeface="Times New Roman"/>
              <a:cs typeface="Times New Roman"/>
            </a:endParaRPr>
          </a:p>
          <a:p>
            <a:pPr lvl="0" fontAlgn="base">
              <a:lnSpc>
                <a:spcPct val="110000"/>
              </a:lnSpc>
              <a:spcBef>
                <a:spcPts val="0"/>
              </a:spcBef>
              <a:tabLst>
                <a:tab pos="457200" algn="l"/>
              </a:tabLst>
            </a:pPr>
            <a:r>
              <a:rPr lang="en-US" sz="2400" dirty="0">
                <a:ea typeface="Times New Roman"/>
                <a:cs typeface="Arial"/>
              </a:rPr>
              <a:t>The number of redundant bits = 4</a:t>
            </a:r>
            <a:endParaRPr lang="en-US" sz="2400" dirty="0">
              <a:ea typeface="Times New Roman"/>
              <a:cs typeface="Times New Roman"/>
            </a:endParaRPr>
          </a:p>
          <a:p>
            <a:pPr lvl="0" fontAlgn="base">
              <a:lnSpc>
                <a:spcPct val="110000"/>
              </a:lnSpc>
              <a:spcBef>
                <a:spcPts val="0"/>
              </a:spcBef>
              <a:tabLst>
                <a:tab pos="457200" algn="l"/>
              </a:tabLst>
            </a:pPr>
            <a:r>
              <a:rPr lang="en-US" sz="2400" dirty="0">
                <a:ea typeface="Times New Roman"/>
                <a:cs typeface="Arial"/>
              </a:rPr>
              <a:t>The total number of bits = 11</a:t>
            </a:r>
            <a:endParaRPr lang="en-US" sz="2400" dirty="0">
              <a:ea typeface="Times New Roman"/>
              <a:cs typeface="Times New Roman"/>
            </a:endParaRPr>
          </a:p>
          <a:p>
            <a:pPr lvl="0" fontAlgn="base">
              <a:lnSpc>
                <a:spcPct val="110000"/>
              </a:lnSpc>
              <a:spcBef>
                <a:spcPts val="0"/>
              </a:spcBef>
              <a:tabLst>
                <a:tab pos="457200" algn="l"/>
              </a:tabLst>
            </a:pPr>
            <a:r>
              <a:rPr lang="en-US" sz="2400" dirty="0">
                <a:ea typeface="Times New Roman"/>
                <a:cs typeface="Arial"/>
              </a:rPr>
              <a:t>The redundant bits are placed at positions corresponding to power of 2- 1, 2, 4, and 8</a:t>
            </a:r>
            <a:endParaRPr lang="en-US" sz="2400" dirty="0">
              <a:ea typeface="Times New Roman"/>
              <a:cs typeface="Times New Roman"/>
            </a:endParaRPr>
          </a:p>
          <a:p>
            <a:pPr>
              <a:lnSpc>
                <a:spcPct val="110000"/>
              </a:lnSpc>
            </a:pPr>
            <a:endParaRPr lang="en-US" sz="2400" dirty="0"/>
          </a:p>
        </p:txBody>
      </p:sp>
      <p:sp>
        <p:nvSpPr>
          <p:cNvPr id="4" name="Slide Number Placeholder 3"/>
          <p:cNvSpPr>
            <a:spLocks noGrp="1"/>
          </p:cNvSpPr>
          <p:nvPr>
            <p:ph type="sldNum" sz="quarter" idx="12"/>
          </p:nvPr>
        </p:nvSpPr>
        <p:spPr/>
        <p:txBody>
          <a:bodyPr/>
          <a:lstStyle/>
          <a:p>
            <a:fld id="{CA0281A3-FCAC-4568-8522-01ED5A03F9B3}" type="slidenum">
              <a:rPr lang="en-US" smtClean="0"/>
              <a:pPr/>
              <a:t>11</a:t>
            </a:fld>
            <a:endParaRPr lang="en-US"/>
          </a:p>
        </p:txBody>
      </p:sp>
      <p:pic>
        <p:nvPicPr>
          <p:cNvPr id="5" name="Picture 4" descr="https://media.geeksforgeeks.org/wp-content/uploads/array-2.jpg"/>
          <p:cNvPicPr/>
          <p:nvPr/>
        </p:nvPicPr>
        <p:blipFill>
          <a:blip r:embed="rId2"/>
          <a:srcRect l="3230" r="14023"/>
          <a:stretch>
            <a:fillRect/>
          </a:stretch>
        </p:blipFill>
        <p:spPr bwMode="auto">
          <a:xfrm>
            <a:off x="2057400" y="4114800"/>
            <a:ext cx="5486400" cy="2514600"/>
          </a:xfrm>
          <a:prstGeom prst="rect">
            <a:avLst/>
          </a:prstGeom>
          <a:noFill/>
          <a:ln w="9525">
            <a:noFill/>
            <a:miter lim="800000"/>
            <a:headEnd/>
            <a:tailEnd/>
          </a:ln>
        </p:spPr>
      </p:pic>
    </p:spTree>
    <p:extLst>
      <p:ext uri="{BB962C8B-B14F-4D97-AF65-F5344CB8AC3E}">
        <p14:creationId xmlns:p14="http://schemas.microsoft.com/office/powerpoint/2010/main" val="2025077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72068"/>
            <a:ext cx="8153400" cy="689932"/>
          </a:xfrm>
          <a:prstGeom prst="rect">
            <a:avLst/>
          </a:prstGeom>
        </p:spPr>
        <p:txBody>
          <a:bodyPr vert="horz" wrap="square" lIns="0" tIns="12700" rIns="0" bIns="0" rtlCol="0">
            <a:spAutoFit/>
          </a:bodyPr>
          <a:lstStyle/>
          <a:p>
            <a:pPr marL="12700">
              <a:lnSpc>
                <a:spcPct val="100000"/>
              </a:lnSpc>
              <a:spcBef>
                <a:spcPts val="100"/>
              </a:spcBef>
            </a:pPr>
            <a:r>
              <a:rPr b="1" spc="-10" dirty="0">
                <a:solidFill>
                  <a:srgbClr val="FF0000"/>
                </a:solidFill>
              </a:rPr>
              <a:t>Gigabit </a:t>
            </a:r>
            <a:r>
              <a:rPr b="1" dirty="0">
                <a:solidFill>
                  <a:srgbClr val="FF0000"/>
                </a:solidFill>
              </a:rPr>
              <a:t>/ </a:t>
            </a:r>
            <a:r>
              <a:rPr b="1" spc="-10" dirty="0">
                <a:solidFill>
                  <a:srgbClr val="FF0000"/>
                </a:solidFill>
              </a:rPr>
              <a:t>10 Gigabit </a:t>
            </a:r>
            <a:r>
              <a:rPr b="1" spc="-5" dirty="0">
                <a:solidFill>
                  <a:srgbClr val="FF0000"/>
                </a:solidFill>
              </a:rPr>
              <a:t>Ethernet</a:t>
            </a:r>
            <a:r>
              <a:rPr b="1" spc="45" dirty="0">
                <a:solidFill>
                  <a:srgbClr val="FF0000"/>
                </a:solidFill>
              </a:rPr>
              <a:t> </a:t>
            </a:r>
            <a:r>
              <a:rPr b="1" dirty="0">
                <a:solidFill>
                  <a:srgbClr val="FF0000"/>
                </a:solidFill>
              </a:rPr>
              <a:t>(1)</a:t>
            </a:r>
          </a:p>
        </p:txBody>
      </p:sp>
      <p:sp>
        <p:nvSpPr>
          <p:cNvPr id="3" name="object 3"/>
          <p:cNvSpPr txBox="1"/>
          <p:nvPr/>
        </p:nvSpPr>
        <p:spPr>
          <a:xfrm>
            <a:off x="793495" y="1397253"/>
            <a:ext cx="7291070" cy="391160"/>
          </a:xfrm>
          <a:prstGeom prst="rect">
            <a:avLst/>
          </a:prstGeom>
        </p:spPr>
        <p:txBody>
          <a:bodyPr vert="horz" wrap="square" lIns="0" tIns="12700" rIns="0" bIns="0" rtlCol="0">
            <a:spAutoFit/>
          </a:bodyPr>
          <a:lstStyle/>
          <a:p>
            <a:pPr marL="469900" indent="-457200">
              <a:lnSpc>
                <a:spcPct val="100000"/>
              </a:lnSpc>
              <a:spcBef>
                <a:spcPts val="100"/>
              </a:spcBef>
              <a:buClr>
                <a:srgbClr val="0000FF"/>
              </a:buClr>
              <a:buChar char="•"/>
              <a:tabLst>
                <a:tab pos="469265" algn="l"/>
                <a:tab pos="469900" algn="l"/>
              </a:tabLst>
            </a:pPr>
            <a:r>
              <a:rPr sz="2400" spc="-5" dirty="0">
                <a:latin typeface="Arial"/>
                <a:cs typeface="Arial"/>
              </a:rPr>
              <a:t>Gigabit </a:t>
            </a:r>
            <a:r>
              <a:rPr sz="2400" dirty="0">
                <a:latin typeface="Arial"/>
                <a:cs typeface="Arial"/>
              </a:rPr>
              <a:t>Ethernet </a:t>
            </a:r>
            <a:r>
              <a:rPr sz="2400" spc="-5" dirty="0">
                <a:latin typeface="Arial"/>
                <a:cs typeface="Arial"/>
              </a:rPr>
              <a:t>is </a:t>
            </a:r>
            <a:r>
              <a:rPr sz="2400" dirty="0">
                <a:latin typeface="Arial"/>
                <a:cs typeface="Arial"/>
              </a:rPr>
              <a:t>commonly </a:t>
            </a:r>
            <a:r>
              <a:rPr sz="2400" spc="-5" dirty="0">
                <a:latin typeface="Arial"/>
                <a:cs typeface="Arial"/>
              </a:rPr>
              <a:t>run over twisted</a:t>
            </a:r>
            <a:r>
              <a:rPr sz="2400" spc="-40" dirty="0">
                <a:latin typeface="Arial"/>
                <a:cs typeface="Arial"/>
              </a:rPr>
              <a:t> </a:t>
            </a:r>
            <a:r>
              <a:rPr sz="2400" dirty="0">
                <a:latin typeface="Arial"/>
                <a:cs typeface="Arial"/>
              </a:rPr>
              <a:t>pair</a:t>
            </a:r>
            <a:endParaRPr sz="2400">
              <a:latin typeface="Arial"/>
              <a:cs typeface="Arial"/>
            </a:endParaRPr>
          </a:p>
        </p:txBody>
      </p:sp>
      <p:sp>
        <p:nvSpPr>
          <p:cNvPr id="4" name="object 4"/>
          <p:cNvSpPr txBox="1"/>
          <p:nvPr/>
        </p:nvSpPr>
        <p:spPr>
          <a:xfrm>
            <a:off x="793495" y="3470909"/>
            <a:ext cx="7585709" cy="391160"/>
          </a:xfrm>
          <a:prstGeom prst="rect">
            <a:avLst/>
          </a:prstGeom>
        </p:spPr>
        <p:txBody>
          <a:bodyPr vert="horz" wrap="square" lIns="0" tIns="12700" rIns="0" bIns="0" rtlCol="0">
            <a:spAutoFit/>
          </a:bodyPr>
          <a:lstStyle/>
          <a:p>
            <a:pPr marL="469900" indent="-457200">
              <a:lnSpc>
                <a:spcPct val="100000"/>
              </a:lnSpc>
              <a:spcBef>
                <a:spcPts val="100"/>
              </a:spcBef>
              <a:buClr>
                <a:srgbClr val="0000FF"/>
              </a:buClr>
              <a:buChar char="•"/>
              <a:tabLst>
                <a:tab pos="469265" algn="l"/>
                <a:tab pos="469900" algn="l"/>
              </a:tabLst>
            </a:pPr>
            <a:r>
              <a:rPr sz="2400" dirty="0">
                <a:latin typeface="Arial"/>
                <a:cs typeface="Arial"/>
              </a:rPr>
              <a:t>10 </a:t>
            </a:r>
            <a:r>
              <a:rPr sz="2400" spc="-5" dirty="0">
                <a:latin typeface="Arial"/>
                <a:cs typeface="Arial"/>
              </a:rPr>
              <a:t>Gigabit </a:t>
            </a:r>
            <a:r>
              <a:rPr sz="2400" dirty="0">
                <a:latin typeface="Arial"/>
                <a:cs typeface="Arial"/>
              </a:rPr>
              <a:t>Ethernet </a:t>
            </a:r>
            <a:r>
              <a:rPr sz="2400" spc="-5" dirty="0">
                <a:latin typeface="Arial"/>
                <a:cs typeface="Arial"/>
              </a:rPr>
              <a:t>is </a:t>
            </a:r>
            <a:r>
              <a:rPr sz="2400" dirty="0">
                <a:latin typeface="Arial"/>
                <a:cs typeface="Arial"/>
              </a:rPr>
              <a:t>being deployed </a:t>
            </a:r>
            <a:r>
              <a:rPr sz="2400" spc="-5" dirty="0">
                <a:latin typeface="Arial"/>
                <a:cs typeface="Arial"/>
              </a:rPr>
              <a:t>where</a:t>
            </a:r>
            <a:r>
              <a:rPr sz="2400" spc="-65" dirty="0">
                <a:latin typeface="Arial"/>
                <a:cs typeface="Arial"/>
              </a:rPr>
              <a:t> </a:t>
            </a:r>
            <a:r>
              <a:rPr sz="2400" dirty="0">
                <a:latin typeface="Arial"/>
                <a:cs typeface="Arial"/>
              </a:rPr>
              <a:t>needed</a:t>
            </a:r>
            <a:endParaRPr sz="2400">
              <a:latin typeface="Arial"/>
              <a:cs typeface="Arial"/>
            </a:endParaRPr>
          </a:p>
        </p:txBody>
      </p:sp>
      <p:sp>
        <p:nvSpPr>
          <p:cNvPr id="5" name="object 5"/>
          <p:cNvSpPr txBox="1"/>
          <p:nvPr/>
        </p:nvSpPr>
        <p:spPr>
          <a:xfrm>
            <a:off x="793495" y="5834278"/>
            <a:ext cx="6702425" cy="391160"/>
          </a:xfrm>
          <a:prstGeom prst="rect">
            <a:avLst/>
          </a:prstGeom>
        </p:spPr>
        <p:txBody>
          <a:bodyPr vert="horz" wrap="square" lIns="0" tIns="12700" rIns="0" bIns="0" rtlCol="0">
            <a:spAutoFit/>
          </a:bodyPr>
          <a:lstStyle/>
          <a:p>
            <a:pPr marL="469900" indent="-457200">
              <a:lnSpc>
                <a:spcPct val="100000"/>
              </a:lnSpc>
              <a:spcBef>
                <a:spcPts val="100"/>
              </a:spcBef>
              <a:buClr>
                <a:srgbClr val="0000FF"/>
              </a:buClr>
              <a:buChar char="•"/>
              <a:tabLst>
                <a:tab pos="469265" algn="l"/>
                <a:tab pos="469900" algn="l"/>
              </a:tabLst>
            </a:pPr>
            <a:r>
              <a:rPr sz="2400" dirty="0">
                <a:latin typeface="Arial"/>
                <a:cs typeface="Arial"/>
              </a:rPr>
              <a:t>40/100 </a:t>
            </a:r>
            <a:r>
              <a:rPr sz="2400" spc="-5" dirty="0">
                <a:latin typeface="Arial"/>
                <a:cs typeface="Arial"/>
              </a:rPr>
              <a:t>Gigabit </a:t>
            </a:r>
            <a:r>
              <a:rPr sz="2400" dirty="0">
                <a:latin typeface="Arial"/>
                <a:cs typeface="Arial"/>
              </a:rPr>
              <a:t>Ethernet </a:t>
            </a:r>
            <a:r>
              <a:rPr sz="2400" spc="-5" dirty="0">
                <a:latin typeface="Arial"/>
                <a:cs typeface="Arial"/>
              </a:rPr>
              <a:t>is </a:t>
            </a:r>
            <a:r>
              <a:rPr sz="2400" dirty="0">
                <a:latin typeface="Arial"/>
                <a:cs typeface="Arial"/>
              </a:rPr>
              <a:t>under</a:t>
            </a:r>
            <a:r>
              <a:rPr sz="2400" spc="-105" dirty="0">
                <a:latin typeface="Arial"/>
                <a:cs typeface="Arial"/>
              </a:rPr>
              <a:t> </a:t>
            </a:r>
            <a:r>
              <a:rPr sz="2400" dirty="0">
                <a:latin typeface="Arial"/>
                <a:cs typeface="Arial"/>
              </a:rPr>
              <a:t>development</a:t>
            </a:r>
            <a:endParaRPr sz="2400">
              <a:latin typeface="Arial"/>
              <a:cs typeface="Arial"/>
            </a:endParaRPr>
          </a:p>
        </p:txBody>
      </p:sp>
      <p:sp>
        <p:nvSpPr>
          <p:cNvPr id="6" name="object 6"/>
          <p:cNvSpPr/>
          <p:nvPr/>
        </p:nvSpPr>
        <p:spPr>
          <a:xfrm>
            <a:off x="1697950" y="3925955"/>
            <a:ext cx="6177867" cy="1602897"/>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277982" y="1893845"/>
            <a:ext cx="7179019" cy="1360266"/>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275588" y="2951988"/>
            <a:ext cx="7169150" cy="289560"/>
          </a:xfrm>
          <a:custGeom>
            <a:avLst/>
            <a:gdLst/>
            <a:ahLst/>
            <a:cxnLst/>
            <a:rect l="l" t="t" r="r" b="b"/>
            <a:pathLst>
              <a:path w="7169150" h="289560">
                <a:moveTo>
                  <a:pt x="0" y="289560"/>
                </a:moveTo>
                <a:lnTo>
                  <a:pt x="7168896" y="289560"/>
                </a:lnTo>
                <a:lnTo>
                  <a:pt x="7168896" y="0"/>
                </a:lnTo>
                <a:lnTo>
                  <a:pt x="0" y="0"/>
                </a:lnTo>
                <a:lnTo>
                  <a:pt x="0" y="289560"/>
                </a:lnTo>
                <a:close/>
              </a:path>
            </a:pathLst>
          </a:custGeom>
          <a:solidFill>
            <a:srgbClr val="FF2BD7">
              <a:alpha val="39999"/>
            </a:srgbClr>
          </a:solidFill>
        </p:spPr>
        <p:txBody>
          <a:bodyPr wrap="square" lIns="0" tIns="0" rIns="0" bIns="0" rtlCol="0"/>
          <a:lstStyle/>
          <a:p>
            <a:endParaRPr/>
          </a:p>
        </p:txBody>
      </p:sp>
      <p:sp>
        <p:nvSpPr>
          <p:cNvPr id="9" name="object 9"/>
          <p:cNvSpPr/>
          <p:nvPr/>
        </p:nvSpPr>
        <p:spPr>
          <a:xfrm>
            <a:off x="1275588" y="2951988"/>
            <a:ext cx="7169150" cy="289560"/>
          </a:xfrm>
          <a:custGeom>
            <a:avLst/>
            <a:gdLst/>
            <a:ahLst/>
            <a:cxnLst/>
            <a:rect l="l" t="t" r="r" b="b"/>
            <a:pathLst>
              <a:path w="7169150" h="289560">
                <a:moveTo>
                  <a:pt x="0" y="289560"/>
                </a:moveTo>
                <a:lnTo>
                  <a:pt x="7168896" y="289560"/>
                </a:lnTo>
                <a:lnTo>
                  <a:pt x="7168896" y="0"/>
                </a:lnTo>
                <a:lnTo>
                  <a:pt x="0" y="0"/>
                </a:lnTo>
                <a:lnTo>
                  <a:pt x="0" y="289560"/>
                </a:lnTo>
                <a:close/>
              </a:path>
            </a:pathLst>
          </a:custGeom>
          <a:ln w="9144">
            <a:solidFill>
              <a:srgbClr val="000000"/>
            </a:solidFill>
          </a:ln>
        </p:spPr>
        <p:txBody>
          <a:bodyPr wrap="square" lIns="0" tIns="0" rIns="0" bIns="0" rtlCol="0"/>
          <a:lstStyle/>
          <a:p>
            <a:endParaRPr/>
          </a:p>
        </p:txBody>
      </p:sp>
      <p:sp>
        <p:nvSpPr>
          <p:cNvPr id="12" name="Slide Number Placeholder 11"/>
          <p:cNvSpPr>
            <a:spLocks noGrp="1"/>
          </p:cNvSpPr>
          <p:nvPr>
            <p:ph type="sldNum" sz="quarter" idx="12"/>
          </p:nvPr>
        </p:nvSpPr>
        <p:spPr/>
        <p:txBody>
          <a:bodyPr/>
          <a:lstStyle/>
          <a:p>
            <a:fld id="{CA0281A3-FCAC-4568-8522-01ED5A03F9B3}" type="slidenum">
              <a:rPr lang="en-US" smtClean="0"/>
              <a:pPr/>
              <a:t>110</a:t>
            </a:fld>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24050" y="214609"/>
            <a:ext cx="6594981"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FF0000"/>
                </a:solidFill>
              </a:rPr>
              <a:t>Data </a:t>
            </a:r>
            <a:r>
              <a:rPr b="1" spc="-10" dirty="0">
                <a:solidFill>
                  <a:srgbClr val="FF0000"/>
                </a:solidFill>
              </a:rPr>
              <a:t>Link </a:t>
            </a:r>
            <a:r>
              <a:rPr b="1" spc="-20" dirty="0">
                <a:solidFill>
                  <a:srgbClr val="FF0000"/>
                </a:solidFill>
              </a:rPr>
              <a:t>Layer</a:t>
            </a:r>
            <a:r>
              <a:rPr lang="en-US" b="1" spc="-20" dirty="0">
                <a:solidFill>
                  <a:srgbClr val="FF0000"/>
                </a:solidFill>
              </a:rPr>
              <a:t>-</a:t>
            </a:r>
            <a:r>
              <a:rPr b="1" spc="60" dirty="0">
                <a:solidFill>
                  <a:srgbClr val="FF0000"/>
                </a:solidFill>
              </a:rPr>
              <a:t> </a:t>
            </a:r>
            <a:r>
              <a:rPr b="1" spc="-15" dirty="0">
                <a:solidFill>
                  <a:srgbClr val="FF0000"/>
                </a:solidFill>
              </a:rPr>
              <a:t>Switching</a:t>
            </a:r>
          </a:p>
        </p:txBody>
      </p:sp>
      <p:sp>
        <p:nvSpPr>
          <p:cNvPr id="3" name="object 3"/>
          <p:cNvSpPr txBox="1"/>
          <p:nvPr/>
        </p:nvSpPr>
        <p:spPr>
          <a:xfrm>
            <a:off x="1460372" y="1939924"/>
            <a:ext cx="7058659" cy="1797287"/>
          </a:xfrm>
          <a:prstGeom prst="rect">
            <a:avLst/>
          </a:prstGeom>
        </p:spPr>
        <p:txBody>
          <a:bodyPr vert="horz" wrap="square" lIns="0" tIns="88265" rIns="0" bIns="0" rtlCol="0">
            <a:spAutoFit/>
          </a:bodyPr>
          <a:lstStyle/>
          <a:p>
            <a:pPr marL="469900" indent="-457200">
              <a:lnSpc>
                <a:spcPct val="100000"/>
              </a:lnSpc>
              <a:spcBef>
                <a:spcPts val="695"/>
              </a:spcBef>
              <a:buClr>
                <a:srgbClr val="0000FF"/>
              </a:buClr>
              <a:buChar char="•"/>
              <a:tabLst>
                <a:tab pos="469265" algn="l"/>
                <a:tab pos="469900" algn="l"/>
              </a:tabLst>
            </a:pPr>
            <a:r>
              <a:rPr sz="2400" dirty="0">
                <a:latin typeface="Arial"/>
                <a:cs typeface="Arial"/>
              </a:rPr>
              <a:t>Uses of </a:t>
            </a:r>
            <a:r>
              <a:rPr sz="2400" spc="-5" dirty="0">
                <a:latin typeface="Arial"/>
                <a:cs typeface="Arial"/>
              </a:rPr>
              <a:t>Bridges</a:t>
            </a:r>
            <a:r>
              <a:rPr sz="2400" spc="-15" dirty="0">
                <a:latin typeface="Arial"/>
                <a:cs typeface="Arial"/>
              </a:rPr>
              <a:t> </a:t>
            </a:r>
            <a:r>
              <a:rPr sz="2400" spc="-5"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dirty="0">
                <a:latin typeface="Arial"/>
                <a:cs typeface="Arial"/>
              </a:rPr>
              <a:t>Learning </a:t>
            </a:r>
            <a:r>
              <a:rPr sz="2400" spc="-5" dirty="0">
                <a:latin typeface="Arial"/>
                <a:cs typeface="Arial"/>
              </a:rPr>
              <a:t>Bridges</a:t>
            </a:r>
            <a:r>
              <a:rPr sz="2400" spc="-15"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5"/>
              </a:spcBef>
              <a:buClr>
                <a:srgbClr val="0000FF"/>
              </a:buClr>
              <a:buChar char="•"/>
              <a:tabLst>
                <a:tab pos="469265" algn="l"/>
                <a:tab pos="469900" algn="l"/>
              </a:tabLst>
            </a:pPr>
            <a:r>
              <a:rPr sz="2400" dirty="0">
                <a:latin typeface="Arial"/>
                <a:cs typeface="Arial"/>
              </a:rPr>
              <a:t>Spanning Tree</a:t>
            </a:r>
            <a:r>
              <a:rPr sz="2400" spc="-65" dirty="0">
                <a:latin typeface="Arial"/>
                <a:cs typeface="Arial"/>
              </a:rPr>
              <a:t> </a:t>
            </a:r>
            <a:r>
              <a:rPr sz="2400" dirty="0">
                <a:solidFill>
                  <a:srgbClr val="0000FF"/>
                </a:solidFill>
                <a:latin typeface="Arial"/>
                <a:cs typeface="Arial"/>
              </a:rPr>
              <a:t>»</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dirty="0">
                <a:latin typeface="Arial"/>
                <a:cs typeface="Arial"/>
              </a:rPr>
              <a:t>Repeaters, hubs, </a:t>
            </a:r>
            <a:r>
              <a:rPr sz="2400" spc="-5" dirty="0">
                <a:latin typeface="Arial"/>
                <a:cs typeface="Arial"/>
              </a:rPr>
              <a:t>bridges, </a:t>
            </a:r>
            <a:r>
              <a:rPr sz="2400" dirty="0">
                <a:latin typeface="Arial"/>
                <a:cs typeface="Arial"/>
              </a:rPr>
              <a:t>.., routers, </a:t>
            </a:r>
            <a:r>
              <a:rPr sz="2400" spc="-10">
                <a:latin typeface="Arial"/>
                <a:cs typeface="Arial"/>
              </a:rPr>
              <a:t>gateways</a:t>
            </a:r>
            <a:r>
              <a:rPr sz="2400" spc="-60">
                <a:latin typeface="Arial"/>
                <a:cs typeface="Arial"/>
              </a:rPr>
              <a:t> </a:t>
            </a:r>
            <a:r>
              <a:rPr sz="2400" spc="-5">
                <a:solidFill>
                  <a:srgbClr val="0000FF"/>
                </a:solidFill>
                <a:latin typeface="Arial"/>
                <a:cs typeface="Arial"/>
              </a:rPr>
              <a:t>»</a:t>
            </a:r>
            <a:endParaRPr sz="2400">
              <a:latin typeface="Arial"/>
              <a:cs typeface="Arial"/>
            </a:endParaRPr>
          </a:p>
        </p:txBody>
      </p:sp>
      <p:sp>
        <p:nvSpPr>
          <p:cNvPr id="6" name="Slide Number Placeholder 5"/>
          <p:cNvSpPr>
            <a:spLocks noGrp="1"/>
          </p:cNvSpPr>
          <p:nvPr>
            <p:ph type="sldNum" sz="quarter" idx="12"/>
          </p:nvPr>
        </p:nvSpPr>
        <p:spPr/>
        <p:txBody>
          <a:bodyPr/>
          <a:lstStyle/>
          <a:p>
            <a:fld id="{CA0281A3-FCAC-4568-8522-01ED5A03F9B3}" type="slidenum">
              <a:rPr lang="en-US" smtClean="0"/>
              <a:pPr/>
              <a:t>111</a:t>
            </a:fld>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0200" y="237265"/>
            <a:ext cx="4823968"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FF0000"/>
                </a:solidFill>
              </a:rPr>
              <a:t>Uses </a:t>
            </a:r>
            <a:r>
              <a:rPr b="1" dirty="0">
                <a:solidFill>
                  <a:srgbClr val="FF0000"/>
                </a:solidFill>
              </a:rPr>
              <a:t>of</a:t>
            </a:r>
            <a:r>
              <a:rPr b="1" spc="-60" dirty="0">
                <a:solidFill>
                  <a:srgbClr val="FF0000"/>
                </a:solidFill>
              </a:rPr>
              <a:t> </a:t>
            </a:r>
            <a:r>
              <a:rPr b="1" spc="-5" dirty="0">
                <a:solidFill>
                  <a:srgbClr val="FF0000"/>
                </a:solidFill>
              </a:rPr>
              <a:t>Bridges</a:t>
            </a:r>
          </a:p>
        </p:txBody>
      </p:sp>
      <p:sp>
        <p:nvSpPr>
          <p:cNvPr id="3" name="object 3"/>
          <p:cNvSpPr txBox="1"/>
          <p:nvPr/>
        </p:nvSpPr>
        <p:spPr>
          <a:xfrm>
            <a:off x="536244" y="1090736"/>
            <a:ext cx="7771130" cy="1352293"/>
          </a:xfrm>
          <a:prstGeom prst="rect">
            <a:avLst/>
          </a:prstGeom>
        </p:spPr>
        <p:txBody>
          <a:bodyPr vert="horz" wrap="square" lIns="0" tIns="89535" rIns="0" bIns="0" rtlCol="0">
            <a:spAutoFit/>
          </a:bodyPr>
          <a:lstStyle/>
          <a:p>
            <a:pPr marL="12700">
              <a:lnSpc>
                <a:spcPct val="100000"/>
              </a:lnSpc>
              <a:spcBef>
                <a:spcPts val="705"/>
              </a:spcBef>
            </a:pPr>
            <a:r>
              <a:rPr sz="2400" dirty="0">
                <a:latin typeface="Arial"/>
                <a:cs typeface="Arial"/>
              </a:rPr>
              <a:t>Common setup is a </a:t>
            </a:r>
            <a:r>
              <a:rPr sz="2400" spc="-5" dirty="0">
                <a:latin typeface="Arial"/>
                <a:cs typeface="Arial"/>
              </a:rPr>
              <a:t>building </a:t>
            </a:r>
            <a:r>
              <a:rPr sz="2400" spc="-10" dirty="0">
                <a:latin typeface="Arial"/>
                <a:cs typeface="Arial"/>
              </a:rPr>
              <a:t>with </a:t>
            </a:r>
            <a:r>
              <a:rPr sz="2400" spc="-5" dirty="0">
                <a:latin typeface="Arial"/>
                <a:cs typeface="Arial"/>
              </a:rPr>
              <a:t>centralized</a:t>
            </a:r>
            <a:r>
              <a:rPr sz="2400" spc="-25" dirty="0">
                <a:latin typeface="Arial"/>
                <a:cs typeface="Arial"/>
              </a:rPr>
              <a:t> </a:t>
            </a:r>
            <a:r>
              <a:rPr sz="2400" spc="-10" dirty="0">
                <a:latin typeface="Arial"/>
                <a:cs typeface="Arial"/>
              </a:rPr>
              <a:t>wiring</a:t>
            </a:r>
            <a:endParaRPr sz="2400">
              <a:latin typeface="Arial"/>
              <a:cs typeface="Arial"/>
            </a:endParaRPr>
          </a:p>
          <a:p>
            <a:pPr marL="469900" indent="-457200">
              <a:lnSpc>
                <a:spcPct val="100000"/>
              </a:lnSpc>
              <a:spcBef>
                <a:spcPts val="600"/>
              </a:spcBef>
              <a:buClr>
                <a:srgbClr val="0000FF"/>
              </a:buClr>
              <a:buChar char="•"/>
              <a:tabLst>
                <a:tab pos="469265" algn="l"/>
                <a:tab pos="469900" algn="l"/>
              </a:tabLst>
            </a:pPr>
            <a:r>
              <a:rPr sz="2400" spc="-5" dirty="0">
                <a:latin typeface="Arial"/>
                <a:cs typeface="Arial"/>
              </a:rPr>
              <a:t>Bridges (switches) </a:t>
            </a:r>
            <a:r>
              <a:rPr sz="2400" dirty="0">
                <a:latin typeface="Arial"/>
                <a:cs typeface="Arial"/>
              </a:rPr>
              <a:t>are placed </a:t>
            </a:r>
            <a:r>
              <a:rPr sz="2400" spc="-5" dirty="0">
                <a:latin typeface="Arial"/>
                <a:cs typeface="Arial"/>
              </a:rPr>
              <a:t>in </a:t>
            </a:r>
            <a:r>
              <a:rPr sz="2400" dirty="0">
                <a:latin typeface="Arial"/>
                <a:cs typeface="Arial"/>
              </a:rPr>
              <a:t>or near </a:t>
            </a:r>
            <a:r>
              <a:rPr sz="2400" spc="-10">
                <a:latin typeface="Arial"/>
                <a:cs typeface="Arial"/>
              </a:rPr>
              <a:t>wiring</a:t>
            </a:r>
            <a:r>
              <a:rPr sz="2400" spc="35">
                <a:latin typeface="Arial"/>
                <a:cs typeface="Arial"/>
              </a:rPr>
              <a:t> </a:t>
            </a:r>
            <a:r>
              <a:rPr sz="2400">
                <a:latin typeface="Arial"/>
                <a:cs typeface="Arial"/>
              </a:rPr>
              <a:t>closets</a:t>
            </a:r>
            <a:endParaRPr lang="en-US" sz="2400" dirty="0">
              <a:latin typeface="Arial"/>
              <a:cs typeface="Arial"/>
            </a:endParaRPr>
          </a:p>
          <a:p>
            <a:pPr marL="469900" indent="-457200">
              <a:spcBef>
                <a:spcPts val="600"/>
              </a:spcBef>
              <a:buClr>
                <a:srgbClr val="0000FF"/>
              </a:buClr>
              <a:buFontTx/>
              <a:buChar char="•"/>
              <a:tabLst>
                <a:tab pos="469265" algn="l"/>
                <a:tab pos="469900" algn="l"/>
              </a:tabLst>
            </a:pPr>
            <a:r>
              <a:rPr lang="en-US" sz="2400" dirty="0">
                <a:latin typeface="Arial"/>
                <a:cs typeface="Arial"/>
              </a:rPr>
              <a:t>Bridges operate in the data link layer</a:t>
            </a:r>
            <a:endParaRPr sz="2400">
              <a:latin typeface="Arial"/>
              <a:cs typeface="Arial"/>
            </a:endParaRPr>
          </a:p>
        </p:txBody>
      </p:sp>
      <p:sp>
        <p:nvSpPr>
          <p:cNvPr id="4" name="object 4"/>
          <p:cNvSpPr/>
          <p:nvPr/>
        </p:nvSpPr>
        <p:spPr>
          <a:xfrm>
            <a:off x="1143000" y="2590800"/>
            <a:ext cx="7139961" cy="4082796"/>
          </a:xfrm>
          <a:prstGeom prst="rect">
            <a:avLst/>
          </a:prstGeom>
          <a:blipFill>
            <a:blip r:embed="rId2" cstate="print"/>
            <a:stretch>
              <a:fillRect/>
            </a:stretch>
          </a:blipFill>
        </p:spPr>
        <p:txBody>
          <a:bodyPr wrap="square" lIns="0" tIns="0" rIns="0" bIns="0" rtlCol="0"/>
          <a:lstStyle/>
          <a:p>
            <a:endParaRPr/>
          </a:p>
        </p:txBody>
      </p:sp>
      <p:sp>
        <p:nvSpPr>
          <p:cNvPr id="7" name="Slide Number Placeholder 6"/>
          <p:cNvSpPr>
            <a:spLocks noGrp="1"/>
          </p:cNvSpPr>
          <p:nvPr>
            <p:ph type="sldNum" sz="quarter" idx="12"/>
          </p:nvPr>
        </p:nvSpPr>
        <p:spPr/>
        <p:txBody>
          <a:bodyPr/>
          <a:lstStyle/>
          <a:p>
            <a:fld id="{CA0281A3-FCAC-4568-8522-01ED5A03F9B3}" type="slidenum">
              <a:rPr lang="en-US" smtClean="0"/>
              <a:pPr/>
              <a:t>112</a:t>
            </a:fld>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8229600" cy="689932"/>
          </a:xfrm>
          <a:prstGeom prst="rect">
            <a:avLst/>
          </a:prstGeom>
        </p:spPr>
        <p:txBody>
          <a:bodyPr vert="horz" wrap="square" lIns="0" tIns="12700" rIns="0" bIns="0" rtlCol="0">
            <a:spAutoFit/>
          </a:bodyPr>
          <a:lstStyle/>
          <a:p>
            <a:pPr marL="15875">
              <a:lnSpc>
                <a:spcPct val="100000"/>
              </a:lnSpc>
              <a:spcBef>
                <a:spcPts val="100"/>
              </a:spcBef>
            </a:pPr>
            <a:r>
              <a:rPr b="1" spc="-10" dirty="0">
                <a:solidFill>
                  <a:srgbClr val="FF0000"/>
                </a:solidFill>
              </a:rPr>
              <a:t>Learning Bridges</a:t>
            </a:r>
            <a:r>
              <a:rPr b="1" spc="5" dirty="0">
                <a:solidFill>
                  <a:srgbClr val="FF0000"/>
                </a:solidFill>
              </a:rPr>
              <a:t> </a:t>
            </a:r>
            <a:r>
              <a:rPr b="1" dirty="0">
                <a:solidFill>
                  <a:srgbClr val="FF0000"/>
                </a:solidFill>
              </a:rPr>
              <a:t>(1)</a:t>
            </a:r>
          </a:p>
        </p:txBody>
      </p:sp>
      <p:sp>
        <p:nvSpPr>
          <p:cNvPr id="3" name="object 3"/>
          <p:cNvSpPr txBox="1"/>
          <p:nvPr/>
        </p:nvSpPr>
        <p:spPr>
          <a:xfrm>
            <a:off x="304800" y="609600"/>
            <a:ext cx="7205980" cy="909955"/>
          </a:xfrm>
          <a:prstGeom prst="rect">
            <a:avLst/>
          </a:prstGeom>
        </p:spPr>
        <p:txBody>
          <a:bodyPr vert="horz" wrap="square" lIns="0" tIns="88900" rIns="0" bIns="0" rtlCol="0">
            <a:spAutoFit/>
          </a:bodyPr>
          <a:lstStyle/>
          <a:p>
            <a:pPr marL="12700">
              <a:lnSpc>
                <a:spcPct val="100000"/>
              </a:lnSpc>
              <a:spcBef>
                <a:spcPts val="700"/>
              </a:spcBef>
            </a:pPr>
            <a:r>
              <a:rPr sz="2400" dirty="0">
                <a:cs typeface="Arial"/>
              </a:rPr>
              <a:t>A </a:t>
            </a:r>
            <a:r>
              <a:rPr sz="2400" spc="-5" dirty="0">
                <a:cs typeface="Arial"/>
              </a:rPr>
              <a:t>bridge </a:t>
            </a:r>
            <a:r>
              <a:rPr sz="2400" dirty="0">
                <a:cs typeface="Arial"/>
              </a:rPr>
              <a:t>operates as a </a:t>
            </a:r>
            <a:r>
              <a:rPr sz="2400" spc="-5" dirty="0">
                <a:cs typeface="Arial"/>
              </a:rPr>
              <a:t>switched </a:t>
            </a:r>
            <a:r>
              <a:rPr sz="2400" dirty="0">
                <a:cs typeface="Arial"/>
              </a:rPr>
              <a:t>LAN </a:t>
            </a:r>
            <a:r>
              <a:rPr sz="2400" spc="-5" dirty="0">
                <a:cs typeface="Arial"/>
              </a:rPr>
              <a:t>(not </a:t>
            </a:r>
            <a:r>
              <a:rPr sz="2400" dirty="0">
                <a:cs typeface="Arial"/>
              </a:rPr>
              <a:t>a</a:t>
            </a:r>
            <a:r>
              <a:rPr sz="2400" spc="-110" dirty="0">
                <a:cs typeface="Arial"/>
              </a:rPr>
              <a:t> </a:t>
            </a:r>
            <a:r>
              <a:rPr sz="2400" dirty="0">
                <a:cs typeface="Arial"/>
              </a:rPr>
              <a:t>hub)</a:t>
            </a:r>
          </a:p>
          <a:p>
            <a:pPr marL="469900" indent="-457200">
              <a:lnSpc>
                <a:spcPct val="100000"/>
              </a:lnSpc>
              <a:spcBef>
                <a:spcPts val="600"/>
              </a:spcBef>
              <a:buClr>
                <a:srgbClr val="0000FF"/>
              </a:buClr>
              <a:buChar char="•"/>
              <a:tabLst>
                <a:tab pos="469900" algn="l"/>
                <a:tab pos="470534" algn="l"/>
              </a:tabLst>
            </a:pPr>
            <a:r>
              <a:rPr sz="2400" dirty="0">
                <a:cs typeface="Arial"/>
              </a:rPr>
              <a:t>Computers, </a:t>
            </a:r>
            <a:r>
              <a:rPr sz="2400" spc="-5" dirty="0">
                <a:cs typeface="Arial"/>
              </a:rPr>
              <a:t>bridges, </a:t>
            </a:r>
            <a:r>
              <a:rPr sz="2400" dirty="0">
                <a:cs typeface="Arial"/>
              </a:rPr>
              <a:t>and hubs connect to its</a:t>
            </a:r>
            <a:r>
              <a:rPr sz="2400" spc="-175" dirty="0">
                <a:cs typeface="Arial"/>
              </a:rPr>
              <a:t> </a:t>
            </a:r>
            <a:r>
              <a:rPr sz="2400" dirty="0">
                <a:cs typeface="Arial"/>
              </a:rPr>
              <a:t>ports</a:t>
            </a:r>
          </a:p>
        </p:txBody>
      </p:sp>
      <p:sp>
        <p:nvSpPr>
          <p:cNvPr id="4" name="object 4"/>
          <p:cNvSpPr/>
          <p:nvPr/>
        </p:nvSpPr>
        <p:spPr>
          <a:xfrm>
            <a:off x="1676400" y="1600200"/>
            <a:ext cx="6019800" cy="2170474"/>
          </a:xfrm>
          <a:prstGeom prst="rect">
            <a:avLst/>
          </a:prstGeom>
          <a:blipFill>
            <a:blip r:embed="rId2" cstate="print"/>
            <a:stretch>
              <a:fillRect/>
            </a:stretch>
          </a:blipFill>
        </p:spPr>
        <p:txBody>
          <a:bodyPr wrap="square" lIns="0" tIns="0" rIns="0" bIns="0" rtlCol="0"/>
          <a:lstStyle/>
          <a:p>
            <a:endParaRPr/>
          </a:p>
        </p:txBody>
      </p:sp>
      <p:sp>
        <p:nvSpPr>
          <p:cNvPr id="6" name="Rectangle 5"/>
          <p:cNvSpPr/>
          <p:nvPr/>
        </p:nvSpPr>
        <p:spPr>
          <a:xfrm>
            <a:off x="609600" y="3811012"/>
            <a:ext cx="8001000" cy="3046988"/>
          </a:xfrm>
          <a:prstGeom prst="rect">
            <a:avLst/>
          </a:prstGeom>
        </p:spPr>
        <p:txBody>
          <a:bodyPr wrap="square">
            <a:spAutoFit/>
          </a:bodyPr>
          <a:lstStyle/>
          <a:p>
            <a:pPr marL="12700">
              <a:lnSpc>
                <a:spcPct val="100000"/>
              </a:lnSpc>
            </a:pPr>
            <a:r>
              <a:rPr lang="en-US" sz="2400" dirty="0"/>
              <a:t>The algorithm used by the bridges is </a:t>
            </a:r>
            <a:r>
              <a:rPr lang="en-US" sz="2400" b="1" dirty="0"/>
              <a:t>backward learning.</a:t>
            </a:r>
          </a:p>
          <a:p>
            <a:pPr marL="12700">
              <a:lnSpc>
                <a:spcPct val="100000"/>
              </a:lnSpc>
            </a:pPr>
            <a:r>
              <a:rPr lang="en-US" sz="2400" b="1" spc="-5" dirty="0">
                <a:solidFill>
                  <a:srgbClr val="FF0000"/>
                </a:solidFill>
                <a:cs typeface="Arial"/>
              </a:rPr>
              <a:t>Backward </a:t>
            </a:r>
            <a:r>
              <a:rPr lang="en-US" sz="2400" b="1" dirty="0">
                <a:solidFill>
                  <a:srgbClr val="FF0000"/>
                </a:solidFill>
                <a:cs typeface="Arial"/>
              </a:rPr>
              <a:t>learning </a:t>
            </a:r>
            <a:r>
              <a:rPr lang="en-US" sz="2400" b="1" spc="-5" dirty="0">
                <a:solidFill>
                  <a:srgbClr val="FF0000"/>
                </a:solidFill>
                <a:cs typeface="Arial"/>
              </a:rPr>
              <a:t>algorithm </a:t>
            </a:r>
            <a:r>
              <a:rPr lang="en-US" sz="2400" spc="-5" dirty="0">
                <a:cs typeface="Arial"/>
              </a:rPr>
              <a:t>picks </a:t>
            </a:r>
            <a:r>
              <a:rPr lang="en-US" sz="2400" dirty="0">
                <a:cs typeface="Arial"/>
              </a:rPr>
              <a:t>the output</a:t>
            </a:r>
            <a:r>
              <a:rPr lang="en-US" sz="2400" spc="-45" dirty="0">
                <a:cs typeface="Arial"/>
              </a:rPr>
              <a:t> </a:t>
            </a:r>
            <a:r>
              <a:rPr lang="en-US" sz="2400" spc="-5" dirty="0">
                <a:cs typeface="Arial"/>
              </a:rPr>
              <a:t>port:</a:t>
            </a:r>
            <a:endParaRPr lang="en-US" sz="2400" dirty="0">
              <a:cs typeface="Arial"/>
            </a:endParaRPr>
          </a:p>
          <a:p>
            <a:pPr marL="469900" indent="-457200">
              <a:lnSpc>
                <a:spcPct val="100000"/>
              </a:lnSpc>
              <a:buClr>
                <a:srgbClr val="0000FF"/>
              </a:buClr>
              <a:buChar char="•"/>
              <a:tabLst>
                <a:tab pos="469900" algn="l"/>
                <a:tab pos="470534" algn="l"/>
              </a:tabLst>
            </a:pPr>
            <a:r>
              <a:rPr lang="en-US" sz="2400" dirty="0">
                <a:cs typeface="Arial"/>
              </a:rPr>
              <a:t>Associates source </a:t>
            </a:r>
            <a:r>
              <a:rPr lang="en-US" sz="2400" spc="-5" dirty="0">
                <a:cs typeface="Arial"/>
              </a:rPr>
              <a:t>address </a:t>
            </a:r>
            <a:r>
              <a:rPr lang="en-US" sz="2400" dirty="0">
                <a:cs typeface="Arial"/>
              </a:rPr>
              <a:t>on </a:t>
            </a:r>
            <a:r>
              <a:rPr lang="en-US" sz="2400" spc="5" dirty="0">
                <a:cs typeface="Arial"/>
              </a:rPr>
              <a:t>frame </a:t>
            </a:r>
            <a:r>
              <a:rPr lang="en-US" sz="2400" spc="-10" dirty="0">
                <a:cs typeface="Arial"/>
              </a:rPr>
              <a:t>with </a:t>
            </a:r>
            <a:r>
              <a:rPr lang="en-US" sz="2400" dirty="0">
                <a:cs typeface="Arial"/>
              </a:rPr>
              <a:t>input</a:t>
            </a:r>
            <a:r>
              <a:rPr lang="en-US" sz="2400" spc="-140" dirty="0">
                <a:cs typeface="Arial"/>
              </a:rPr>
              <a:t> </a:t>
            </a:r>
            <a:r>
              <a:rPr lang="en-US" sz="2400" spc="-5" dirty="0">
                <a:cs typeface="Arial"/>
              </a:rPr>
              <a:t>port</a:t>
            </a:r>
            <a:endParaRPr lang="en-US" sz="2400" dirty="0">
              <a:cs typeface="Arial"/>
            </a:endParaRPr>
          </a:p>
          <a:p>
            <a:pPr marL="469900" indent="-457200">
              <a:lnSpc>
                <a:spcPct val="100000"/>
              </a:lnSpc>
              <a:buClr>
                <a:srgbClr val="0000FF"/>
              </a:buClr>
              <a:buChar char="•"/>
              <a:tabLst>
                <a:tab pos="469900" algn="l"/>
                <a:tab pos="470534" algn="l"/>
              </a:tabLst>
            </a:pPr>
            <a:r>
              <a:rPr lang="en-US" sz="2400" dirty="0">
                <a:cs typeface="Arial"/>
              </a:rPr>
              <a:t>Frame </a:t>
            </a:r>
            <a:r>
              <a:rPr lang="en-US" sz="2400" spc="-10" dirty="0">
                <a:cs typeface="Arial"/>
              </a:rPr>
              <a:t>with </a:t>
            </a:r>
            <a:r>
              <a:rPr lang="en-US" sz="2400" dirty="0">
                <a:cs typeface="Arial"/>
              </a:rPr>
              <a:t>destination address sent to learned</a:t>
            </a:r>
            <a:r>
              <a:rPr lang="en-US" sz="2400" spc="-114" dirty="0">
                <a:cs typeface="Arial"/>
              </a:rPr>
              <a:t> </a:t>
            </a:r>
            <a:r>
              <a:rPr lang="en-US" sz="2400" dirty="0">
                <a:cs typeface="Arial"/>
              </a:rPr>
              <a:t>port</a:t>
            </a:r>
          </a:p>
          <a:p>
            <a:pPr marL="469900" indent="-457200">
              <a:lnSpc>
                <a:spcPct val="100000"/>
              </a:lnSpc>
              <a:buClr>
                <a:srgbClr val="0000FF"/>
              </a:buClr>
              <a:buChar char="•"/>
              <a:tabLst>
                <a:tab pos="469900" algn="l"/>
                <a:tab pos="470534" algn="l"/>
              </a:tabLst>
            </a:pPr>
            <a:r>
              <a:rPr lang="en-US" sz="2400" dirty="0">
                <a:cs typeface="Arial"/>
              </a:rPr>
              <a:t>Unlearned destinations </a:t>
            </a:r>
            <a:r>
              <a:rPr lang="en-US" sz="2400" spc="-5" dirty="0">
                <a:cs typeface="Arial"/>
              </a:rPr>
              <a:t>are </a:t>
            </a:r>
            <a:r>
              <a:rPr lang="en-US" sz="2400" dirty="0">
                <a:cs typeface="Arial"/>
              </a:rPr>
              <a:t>sent to all other</a:t>
            </a:r>
            <a:r>
              <a:rPr lang="en-US" sz="2400" spc="-145" dirty="0">
                <a:cs typeface="Arial"/>
              </a:rPr>
              <a:t> </a:t>
            </a:r>
            <a:r>
              <a:rPr lang="en-US" sz="2400" spc="-5" dirty="0">
                <a:cs typeface="Arial"/>
              </a:rPr>
              <a:t>ports</a:t>
            </a:r>
            <a:endParaRPr lang="en-US" sz="2400" dirty="0">
              <a:cs typeface="Arial"/>
            </a:endParaRPr>
          </a:p>
          <a:p>
            <a:pPr marL="12700">
              <a:lnSpc>
                <a:spcPct val="100000"/>
              </a:lnSpc>
            </a:pPr>
            <a:r>
              <a:rPr lang="en-US" sz="2400" dirty="0">
                <a:cs typeface="Arial"/>
              </a:rPr>
              <a:t>Needs no</a:t>
            </a:r>
            <a:r>
              <a:rPr lang="en-US" sz="2400" spc="-40" dirty="0">
                <a:cs typeface="Arial"/>
              </a:rPr>
              <a:t> </a:t>
            </a:r>
            <a:r>
              <a:rPr lang="en-US" sz="2400" dirty="0">
                <a:cs typeface="Arial"/>
              </a:rPr>
              <a:t>configuration</a:t>
            </a:r>
          </a:p>
          <a:p>
            <a:pPr marL="469900" indent="-457200">
              <a:lnSpc>
                <a:spcPct val="100000"/>
              </a:lnSpc>
              <a:buClr>
                <a:srgbClr val="0000FF"/>
              </a:buClr>
              <a:buChar char="•"/>
              <a:tabLst>
                <a:tab pos="469900" algn="l"/>
                <a:tab pos="470534" algn="l"/>
              </a:tabLst>
            </a:pPr>
            <a:r>
              <a:rPr lang="en-US" sz="2400" spc="-5" dirty="0">
                <a:cs typeface="Arial"/>
              </a:rPr>
              <a:t>Forget </a:t>
            </a:r>
            <a:r>
              <a:rPr lang="en-US" sz="2400" dirty="0">
                <a:cs typeface="Arial"/>
              </a:rPr>
              <a:t>unused addresses to </a:t>
            </a:r>
            <a:r>
              <a:rPr lang="en-US" sz="2400" spc="-5" dirty="0">
                <a:cs typeface="Arial"/>
              </a:rPr>
              <a:t>allow</a:t>
            </a:r>
            <a:r>
              <a:rPr lang="en-US" sz="2400" spc="-75" dirty="0">
                <a:cs typeface="Arial"/>
              </a:rPr>
              <a:t> </a:t>
            </a:r>
            <a:r>
              <a:rPr lang="en-US" sz="2400" dirty="0">
                <a:cs typeface="Arial"/>
              </a:rPr>
              <a:t>changes</a:t>
            </a:r>
          </a:p>
          <a:p>
            <a:pPr marL="469900" indent="-457200">
              <a:lnSpc>
                <a:spcPct val="100000"/>
              </a:lnSpc>
              <a:buClr>
                <a:srgbClr val="0000FF"/>
              </a:buClr>
              <a:buChar char="•"/>
              <a:tabLst>
                <a:tab pos="469900" algn="l"/>
                <a:tab pos="470534" algn="l"/>
              </a:tabLst>
            </a:pPr>
            <a:r>
              <a:rPr lang="en-US" sz="2400" spc="-5" dirty="0">
                <a:cs typeface="Arial"/>
              </a:rPr>
              <a:t>Bandwidth </a:t>
            </a:r>
            <a:r>
              <a:rPr lang="en-US" sz="2400" dirty="0">
                <a:cs typeface="Arial"/>
              </a:rPr>
              <a:t>efficient </a:t>
            </a:r>
            <a:r>
              <a:rPr lang="en-US" sz="2400" spc="5" dirty="0">
                <a:cs typeface="Arial"/>
              </a:rPr>
              <a:t>for </a:t>
            </a:r>
            <a:r>
              <a:rPr lang="en-US" sz="2400" spc="-5" dirty="0">
                <a:cs typeface="Arial"/>
              </a:rPr>
              <a:t>two-way</a:t>
            </a:r>
            <a:r>
              <a:rPr lang="en-US" sz="2400" spc="-75" dirty="0">
                <a:cs typeface="Arial"/>
              </a:rPr>
              <a:t> </a:t>
            </a:r>
            <a:r>
              <a:rPr lang="en-US" sz="2400" spc="5" dirty="0">
                <a:cs typeface="Arial"/>
              </a:rPr>
              <a:t>traffic</a:t>
            </a:r>
            <a:endParaRPr lang="en-US" sz="2400" dirty="0">
              <a:cs typeface="Arial"/>
            </a:endParaRPr>
          </a:p>
        </p:txBody>
      </p:sp>
      <p:sp>
        <p:nvSpPr>
          <p:cNvPr id="9" name="Slide Number Placeholder 8"/>
          <p:cNvSpPr>
            <a:spLocks noGrp="1"/>
          </p:cNvSpPr>
          <p:nvPr>
            <p:ph type="sldNum" sz="quarter" idx="12"/>
          </p:nvPr>
        </p:nvSpPr>
        <p:spPr/>
        <p:txBody>
          <a:bodyPr/>
          <a:lstStyle/>
          <a:p>
            <a:fld id="{CA0281A3-FCAC-4568-8522-01ED5A03F9B3}" type="slidenum">
              <a:rPr lang="en-US" smtClean="0"/>
              <a:pPr/>
              <a:t>113</a:t>
            </a:fld>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763000" cy="6248400"/>
          </a:xfrm>
        </p:spPr>
        <p:txBody>
          <a:bodyPr>
            <a:normAutofit/>
          </a:bodyPr>
          <a:lstStyle/>
          <a:p>
            <a:pPr algn="just"/>
            <a:r>
              <a:rPr lang="en-US" sz="2400" dirty="0"/>
              <a:t>The routing procedure for an incoming frame depends on the port it arrives on (the source port) and the address to which it is destined (the destination address).</a:t>
            </a:r>
          </a:p>
          <a:p>
            <a:pPr algn="just">
              <a:buNone/>
            </a:pPr>
            <a:r>
              <a:rPr lang="en-US" sz="2400" b="1" dirty="0">
                <a:solidFill>
                  <a:srgbClr val="FF0000"/>
                </a:solidFill>
              </a:rPr>
              <a:t>The procedure is as follows.</a:t>
            </a:r>
          </a:p>
          <a:p>
            <a:pPr marL="457200" indent="-457200" algn="just">
              <a:buFont typeface="+mj-lt"/>
              <a:buAutoNum type="arabicPeriod"/>
            </a:pPr>
            <a:r>
              <a:rPr lang="en-US" sz="2400" dirty="0"/>
              <a:t>If the port for the destination address is the same as the source port, discard the frame.</a:t>
            </a:r>
          </a:p>
          <a:p>
            <a:pPr marL="457200" indent="-457200" algn="just">
              <a:buFont typeface="+mj-lt"/>
              <a:buAutoNum type="arabicPeriod"/>
            </a:pPr>
            <a:r>
              <a:rPr lang="en-US" sz="2400" dirty="0"/>
              <a:t>If the port for the destination address and the source port are different, forward the frame on to the destination port.</a:t>
            </a:r>
          </a:p>
          <a:p>
            <a:pPr marL="457200" indent="-457200" algn="just">
              <a:buFont typeface="+mj-lt"/>
              <a:buAutoNum type="arabicPeriod"/>
            </a:pPr>
            <a:r>
              <a:rPr lang="en-US" sz="2400" dirty="0"/>
              <a:t>If the destination port is unknown, use flooding and send the frame on all ports except the source port.</a:t>
            </a:r>
          </a:p>
          <a:p>
            <a:pPr algn="just"/>
            <a:r>
              <a:rPr lang="en-US" sz="2400" dirty="0"/>
              <a:t>special-purpose VLSI chips- reduces the latency of passing through the bridge, as well as the number of frames that the bridge must be able to buffer. It is referred to as </a:t>
            </a:r>
            <a:r>
              <a:rPr lang="en-US" sz="2400" b="1" dirty="0"/>
              <a:t>cut-through switching or wormhole routing </a:t>
            </a:r>
            <a:r>
              <a:rPr lang="en-US" sz="2400" dirty="0"/>
              <a:t>and is usually handled in hardware.</a:t>
            </a:r>
          </a:p>
        </p:txBody>
      </p:sp>
      <p:sp>
        <p:nvSpPr>
          <p:cNvPr id="4" name="Slide Number Placeholder 3"/>
          <p:cNvSpPr>
            <a:spLocks noGrp="1"/>
          </p:cNvSpPr>
          <p:nvPr>
            <p:ph type="sldNum" sz="quarter" idx="12"/>
          </p:nvPr>
        </p:nvSpPr>
        <p:spPr/>
        <p:txBody>
          <a:bodyPr/>
          <a:lstStyle/>
          <a:p>
            <a:fld id="{CA0281A3-FCAC-4568-8522-01ED5A03F9B3}" type="slidenum">
              <a:rPr lang="en-US" smtClean="0"/>
              <a:pPr/>
              <a:t>114</a:t>
            </a:fld>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501172"/>
            <a:ext cx="8229600" cy="689932"/>
          </a:xfrm>
          <a:prstGeom prst="rect">
            <a:avLst/>
          </a:prstGeom>
        </p:spPr>
        <p:txBody>
          <a:bodyPr vert="horz" wrap="square" lIns="0" tIns="12700" rIns="0" bIns="0" rtlCol="0">
            <a:spAutoFit/>
          </a:bodyPr>
          <a:lstStyle/>
          <a:p>
            <a:pPr marL="15875">
              <a:lnSpc>
                <a:spcPct val="100000"/>
              </a:lnSpc>
              <a:spcBef>
                <a:spcPts val="100"/>
              </a:spcBef>
            </a:pPr>
            <a:r>
              <a:rPr b="1" spc="-10" dirty="0">
                <a:solidFill>
                  <a:srgbClr val="FF0000"/>
                </a:solidFill>
              </a:rPr>
              <a:t>Learning Bridges</a:t>
            </a:r>
            <a:r>
              <a:rPr b="1" spc="5" dirty="0">
                <a:solidFill>
                  <a:srgbClr val="FF0000"/>
                </a:solidFill>
              </a:rPr>
              <a:t> </a:t>
            </a:r>
            <a:r>
              <a:rPr b="1" dirty="0">
                <a:solidFill>
                  <a:srgbClr val="FF0000"/>
                </a:solidFill>
              </a:rPr>
              <a:t>(3)</a:t>
            </a:r>
          </a:p>
        </p:txBody>
      </p:sp>
      <p:sp>
        <p:nvSpPr>
          <p:cNvPr id="3" name="object 3"/>
          <p:cNvSpPr txBox="1"/>
          <p:nvPr/>
        </p:nvSpPr>
        <p:spPr>
          <a:xfrm>
            <a:off x="993444" y="1558985"/>
            <a:ext cx="7141845" cy="1352550"/>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Bridges extend </a:t>
            </a:r>
            <a:r>
              <a:rPr sz="2400" dirty="0">
                <a:latin typeface="Arial"/>
                <a:cs typeface="Arial"/>
              </a:rPr>
              <a:t>the Link</a:t>
            </a:r>
            <a:r>
              <a:rPr sz="2400" spc="-50" dirty="0">
                <a:latin typeface="Arial"/>
                <a:cs typeface="Arial"/>
              </a:rPr>
              <a:t> </a:t>
            </a:r>
            <a:r>
              <a:rPr sz="2400" spc="-5" dirty="0">
                <a:latin typeface="Arial"/>
                <a:cs typeface="Arial"/>
              </a:rPr>
              <a:t>layer:</a:t>
            </a:r>
            <a:endParaRPr sz="2400">
              <a:latin typeface="Arial"/>
              <a:cs typeface="Arial"/>
            </a:endParaRPr>
          </a:p>
          <a:p>
            <a:pPr marL="469900" indent="-457200">
              <a:lnSpc>
                <a:spcPct val="100000"/>
              </a:lnSpc>
              <a:spcBef>
                <a:spcPts val="600"/>
              </a:spcBef>
              <a:buClr>
                <a:srgbClr val="0000FF"/>
              </a:buClr>
              <a:buChar char="•"/>
              <a:tabLst>
                <a:tab pos="469900" algn="l"/>
                <a:tab pos="470534" algn="l"/>
              </a:tabLst>
            </a:pPr>
            <a:r>
              <a:rPr sz="2400" spc="-5" dirty="0">
                <a:latin typeface="Arial"/>
                <a:cs typeface="Arial"/>
              </a:rPr>
              <a:t>Use </a:t>
            </a:r>
            <a:r>
              <a:rPr sz="2400" dirty="0">
                <a:latin typeface="Arial"/>
                <a:cs typeface="Arial"/>
              </a:rPr>
              <a:t>but don’t </a:t>
            </a:r>
            <a:r>
              <a:rPr sz="2400" spc="-5" dirty="0">
                <a:latin typeface="Arial"/>
                <a:cs typeface="Arial"/>
              </a:rPr>
              <a:t>remove </a:t>
            </a:r>
            <a:r>
              <a:rPr sz="2400" dirty="0">
                <a:latin typeface="Arial"/>
                <a:cs typeface="Arial"/>
              </a:rPr>
              <a:t>Ethernet</a:t>
            </a:r>
            <a:r>
              <a:rPr sz="2400" spc="-160" dirty="0">
                <a:latin typeface="Arial"/>
                <a:cs typeface="Arial"/>
              </a:rPr>
              <a:t> </a:t>
            </a:r>
            <a:r>
              <a:rPr sz="2400" dirty="0">
                <a:latin typeface="Arial"/>
                <a:cs typeface="Arial"/>
              </a:rPr>
              <a:t>header/addresses</a:t>
            </a:r>
            <a:endParaRPr sz="2400">
              <a:latin typeface="Arial"/>
              <a:cs typeface="Arial"/>
            </a:endParaRPr>
          </a:p>
          <a:p>
            <a:pPr marL="469900" indent="-457200">
              <a:lnSpc>
                <a:spcPct val="100000"/>
              </a:lnSpc>
              <a:spcBef>
                <a:spcPts val="605"/>
              </a:spcBef>
              <a:buClr>
                <a:srgbClr val="0000FF"/>
              </a:buClr>
              <a:buChar char="•"/>
              <a:tabLst>
                <a:tab pos="469900" algn="l"/>
                <a:tab pos="470534" algn="l"/>
              </a:tabLst>
            </a:pPr>
            <a:r>
              <a:rPr sz="2400" spc="-5" dirty="0">
                <a:latin typeface="Arial"/>
                <a:cs typeface="Arial"/>
              </a:rPr>
              <a:t>Do </a:t>
            </a:r>
            <a:r>
              <a:rPr sz="2400" dirty="0">
                <a:latin typeface="Arial"/>
                <a:cs typeface="Arial"/>
              </a:rPr>
              <a:t>not inspect </a:t>
            </a:r>
            <a:r>
              <a:rPr sz="2400" spc="-5" dirty="0">
                <a:latin typeface="Arial"/>
                <a:cs typeface="Arial"/>
              </a:rPr>
              <a:t>Network</a:t>
            </a:r>
            <a:r>
              <a:rPr sz="2400" spc="-35" dirty="0">
                <a:latin typeface="Arial"/>
                <a:cs typeface="Arial"/>
              </a:rPr>
              <a:t> </a:t>
            </a:r>
            <a:r>
              <a:rPr sz="2400" dirty="0">
                <a:latin typeface="Arial"/>
                <a:cs typeface="Arial"/>
              </a:rPr>
              <a:t>header</a:t>
            </a:r>
            <a:endParaRPr sz="2400">
              <a:latin typeface="Arial"/>
              <a:cs typeface="Arial"/>
            </a:endParaRPr>
          </a:p>
        </p:txBody>
      </p:sp>
      <p:sp>
        <p:nvSpPr>
          <p:cNvPr id="4" name="object 4"/>
          <p:cNvSpPr/>
          <p:nvPr/>
        </p:nvSpPr>
        <p:spPr>
          <a:xfrm>
            <a:off x="476285" y="3354717"/>
            <a:ext cx="7949499" cy="2786993"/>
          </a:xfrm>
          <a:prstGeom prst="rect">
            <a:avLst/>
          </a:prstGeom>
          <a:blipFill>
            <a:blip r:embed="rId2" cstate="print"/>
            <a:stretch>
              <a:fillRect/>
            </a:stretch>
          </a:blipFill>
        </p:spPr>
        <p:txBody>
          <a:bodyPr wrap="square" lIns="0" tIns="0" rIns="0" bIns="0" rtlCol="0"/>
          <a:lstStyle/>
          <a:p>
            <a:endParaRPr/>
          </a:p>
        </p:txBody>
      </p:sp>
      <p:sp>
        <p:nvSpPr>
          <p:cNvPr id="7" name="Slide Number Placeholder 6"/>
          <p:cNvSpPr>
            <a:spLocks noGrp="1"/>
          </p:cNvSpPr>
          <p:nvPr>
            <p:ph type="sldNum" sz="quarter" idx="12"/>
          </p:nvPr>
        </p:nvSpPr>
        <p:spPr/>
        <p:txBody>
          <a:bodyPr/>
          <a:lstStyle/>
          <a:p>
            <a:fld id="{CA0281A3-FCAC-4568-8522-01ED5A03F9B3}" type="slidenum">
              <a:rPr lang="en-US" smtClean="0"/>
              <a:pPr/>
              <a:t>115</a:t>
            </a:fld>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6202" y="214609"/>
            <a:ext cx="6765798" cy="689932"/>
          </a:xfrm>
          <a:prstGeom prst="rect">
            <a:avLst/>
          </a:prstGeom>
        </p:spPr>
        <p:txBody>
          <a:bodyPr vert="horz" wrap="square" lIns="0" tIns="12700" rIns="0" bIns="0" rtlCol="0">
            <a:spAutoFit/>
          </a:bodyPr>
          <a:lstStyle/>
          <a:p>
            <a:pPr marL="12700">
              <a:lnSpc>
                <a:spcPct val="100000"/>
              </a:lnSpc>
              <a:spcBef>
                <a:spcPts val="100"/>
              </a:spcBef>
            </a:pPr>
            <a:r>
              <a:rPr b="1" spc="-10" dirty="0">
                <a:solidFill>
                  <a:srgbClr val="FF0000"/>
                </a:solidFill>
              </a:rPr>
              <a:t>Spanning </a:t>
            </a:r>
            <a:r>
              <a:rPr b="1" spc="5" dirty="0">
                <a:solidFill>
                  <a:srgbClr val="FF0000"/>
                </a:solidFill>
              </a:rPr>
              <a:t>Tree </a:t>
            </a:r>
            <a:r>
              <a:rPr b="1" dirty="0">
                <a:solidFill>
                  <a:srgbClr val="FF0000"/>
                </a:solidFill>
              </a:rPr>
              <a:t>(1) –</a:t>
            </a:r>
            <a:r>
              <a:rPr b="1" spc="-45" dirty="0">
                <a:solidFill>
                  <a:srgbClr val="FF0000"/>
                </a:solidFill>
              </a:rPr>
              <a:t> </a:t>
            </a:r>
            <a:r>
              <a:rPr b="1" spc="-10" dirty="0">
                <a:solidFill>
                  <a:srgbClr val="FF0000"/>
                </a:solidFill>
              </a:rPr>
              <a:t>Problem</a:t>
            </a:r>
          </a:p>
        </p:txBody>
      </p:sp>
      <p:sp>
        <p:nvSpPr>
          <p:cNvPr id="3" name="object 3"/>
          <p:cNvSpPr txBox="1"/>
          <p:nvPr/>
        </p:nvSpPr>
        <p:spPr>
          <a:xfrm>
            <a:off x="381000" y="1143000"/>
            <a:ext cx="8074659" cy="2318583"/>
          </a:xfrm>
          <a:prstGeom prst="rect">
            <a:avLst/>
          </a:prstGeom>
        </p:spPr>
        <p:txBody>
          <a:bodyPr vert="horz" wrap="square" lIns="0" tIns="12700" rIns="0" bIns="0" rtlCol="0">
            <a:spAutoFit/>
          </a:bodyPr>
          <a:lstStyle/>
          <a:p>
            <a:pPr marL="457200" indent="-457200">
              <a:buFont typeface="Arial" pitchFamily="34" charset="0"/>
              <a:buChar char="•"/>
            </a:pPr>
            <a:r>
              <a:rPr lang="en-US" sz="2400" spc="-5" dirty="0">
                <a:cs typeface="Arial"/>
              </a:rPr>
              <a:t>To increase reliability, redundant links can be used between bridges.</a:t>
            </a:r>
            <a:r>
              <a:rPr lang="en-US" sz="2400" dirty="0"/>
              <a:t> Redundancy introduces some problems because it</a:t>
            </a:r>
          </a:p>
          <a:p>
            <a:r>
              <a:rPr lang="en-US" sz="2400" dirty="0"/>
              <a:t>       creates loops in the topology.</a:t>
            </a:r>
            <a:endParaRPr lang="en-US" sz="2400" spc="-5" dirty="0">
              <a:cs typeface="Arial"/>
            </a:endParaRPr>
          </a:p>
          <a:p>
            <a:pPr marL="469900" indent="-457200">
              <a:lnSpc>
                <a:spcPct val="100000"/>
              </a:lnSpc>
              <a:spcBef>
                <a:spcPts val="100"/>
              </a:spcBef>
              <a:buFont typeface="Wingdings" pitchFamily="2" charset="2"/>
              <a:buChar char="§"/>
            </a:pPr>
            <a:r>
              <a:rPr sz="2400" spc="-5">
                <a:cs typeface="Arial"/>
              </a:rPr>
              <a:t>Bridge </a:t>
            </a:r>
            <a:r>
              <a:rPr sz="2400" spc="-5" dirty="0">
                <a:cs typeface="Arial"/>
              </a:rPr>
              <a:t>topologies </a:t>
            </a:r>
            <a:r>
              <a:rPr sz="2400" spc="-10" dirty="0">
                <a:cs typeface="Arial"/>
              </a:rPr>
              <a:t>with </a:t>
            </a:r>
            <a:r>
              <a:rPr sz="2400" dirty="0">
                <a:cs typeface="Arial"/>
              </a:rPr>
              <a:t>loops and only </a:t>
            </a:r>
            <a:r>
              <a:rPr sz="2400" spc="-5">
                <a:cs typeface="Arial"/>
              </a:rPr>
              <a:t>backward</a:t>
            </a:r>
            <a:r>
              <a:rPr sz="2400" spc="-15">
                <a:cs typeface="Arial"/>
              </a:rPr>
              <a:t> </a:t>
            </a:r>
            <a:r>
              <a:rPr sz="2400">
                <a:cs typeface="Arial"/>
              </a:rPr>
              <a:t>learning</a:t>
            </a:r>
            <a:r>
              <a:rPr lang="en-US" sz="2400" dirty="0">
                <a:cs typeface="Arial"/>
              </a:rPr>
              <a:t> </a:t>
            </a:r>
            <a:r>
              <a:rPr sz="2400" spc="-15">
                <a:cs typeface="Arial"/>
              </a:rPr>
              <a:t>will </a:t>
            </a:r>
            <a:r>
              <a:rPr sz="2400" dirty="0">
                <a:cs typeface="Arial"/>
              </a:rPr>
              <a:t>cause </a:t>
            </a:r>
            <a:r>
              <a:rPr sz="2400" spc="5" dirty="0">
                <a:cs typeface="Arial"/>
              </a:rPr>
              <a:t>frames </a:t>
            </a:r>
            <a:r>
              <a:rPr sz="2400" dirty="0">
                <a:cs typeface="Arial"/>
              </a:rPr>
              <a:t>to </a:t>
            </a:r>
            <a:r>
              <a:rPr sz="2400" spc="-5" dirty="0">
                <a:cs typeface="Arial"/>
              </a:rPr>
              <a:t>circulate </a:t>
            </a:r>
            <a:r>
              <a:rPr sz="2400" spc="10">
                <a:cs typeface="Arial"/>
              </a:rPr>
              <a:t>for</a:t>
            </a:r>
            <a:r>
              <a:rPr sz="2400" spc="-85">
                <a:cs typeface="Arial"/>
              </a:rPr>
              <a:t> </a:t>
            </a:r>
            <a:r>
              <a:rPr sz="2400" spc="-5">
                <a:cs typeface="Arial"/>
              </a:rPr>
              <a:t>ever</a:t>
            </a:r>
            <a:r>
              <a:rPr lang="en-US" sz="2400" spc="-5" dirty="0">
                <a:cs typeface="Arial"/>
              </a:rPr>
              <a:t>.</a:t>
            </a:r>
            <a:endParaRPr sz="2400">
              <a:cs typeface="Arial"/>
            </a:endParaRPr>
          </a:p>
          <a:p>
            <a:pPr marL="469900" indent="-457200">
              <a:lnSpc>
                <a:spcPct val="100000"/>
              </a:lnSpc>
              <a:spcBef>
                <a:spcPts val="600"/>
              </a:spcBef>
              <a:buClr>
                <a:srgbClr val="0000FF"/>
              </a:buClr>
              <a:buChar char="•"/>
              <a:tabLst>
                <a:tab pos="469900" algn="l"/>
                <a:tab pos="470534" algn="l"/>
              </a:tabLst>
            </a:pPr>
            <a:r>
              <a:rPr sz="2400" dirty="0">
                <a:cs typeface="Arial"/>
              </a:rPr>
              <a:t>Need spanning tree support to </a:t>
            </a:r>
            <a:r>
              <a:rPr sz="2400" spc="-10" dirty="0">
                <a:cs typeface="Arial"/>
              </a:rPr>
              <a:t>solve</a:t>
            </a:r>
            <a:r>
              <a:rPr sz="2400" spc="-95" dirty="0">
                <a:cs typeface="Arial"/>
              </a:rPr>
              <a:t> </a:t>
            </a:r>
            <a:r>
              <a:rPr sz="2400" dirty="0">
                <a:cs typeface="Arial"/>
              </a:rPr>
              <a:t>problem</a:t>
            </a:r>
            <a:endParaRPr sz="2400">
              <a:cs typeface="Arial"/>
            </a:endParaRPr>
          </a:p>
        </p:txBody>
      </p:sp>
      <p:sp>
        <p:nvSpPr>
          <p:cNvPr id="4" name="object 4"/>
          <p:cNvSpPr/>
          <p:nvPr/>
        </p:nvSpPr>
        <p:spPr>
          <a:xfrm>
            <a:off x="1509884" y="3733800"/>
            <a:ext cx="6048035" cy="2943560"/>
          </a:xfrm>
          <a:prstGeom prst="rect">
            <a:avLst/>
          </a:prstGeom>
          <a:blipFill>
            <a:blip r:embed="rId2" cstate="print"/>
            <a:stretch>
              <a:fillRect/>
            </a:stretch>
          </a:blipFill>
        </p:spPr>
        <p:txBody>
          <a:bodyPr wrap="square" lIns="0" tIns="0" rIns="0" bIns="0" rtlCol="0"/>
          <a:lstStyle/>
          <a:p>
            <a:endParaRPr/>
          </a:p>
        </p:txBody>
      </p:sp>
      <p:sp>
        <p:nvSpPr>
          <p:cNvPr id="7" name="Slide Number Placeholder 6"/>
          <p:cNvSpPr>
            <a:spLocks noGrp="1"/>
          </p:cNvSpPr>
          <p:nvPr>
            <p:ph type="sldNum" sz="quarter" idx="12"/>
          </p:nvPr>
        </p:nvSpPr>
        <p:spPr/>
        <p:txBody>
          <a:bodyPr/>
          <a:lstStyle/>
          <a:p>
            <a:fld id="{CA0281A3-FCAC-4568-8522-01ED5A03F9B3}" type="slidenum">
              <a:rPr lang="en-US" smtClean="0"/>
              <a:pPr/>
              <a:t>116</a:t>
            </a:fld>
            <a:endParaRPr lang="en-US"/>
          </a:p>
        </p:txBody>
      </p:sp>
      <p:sp>
        <p:nvSpPr>
          <p:cNvPr id="6" name="Rectangle 5"/>
          <p:cNvSpPr/>
          <p:nvPr/>
        </p:nvSpPr>
        <p:spPr>
          <a:xfrm>
            <a:off x="20320" y="6324600"/>
            <a:ext cx="4018280" cy="461665"/>
          </a:xfrm>
          <a:prstGeom prst="rect">
            <a:avLst/>
          </a:prstGeom>
        </p:spPr>
        <p:txBody>
          <a:bodyPr wrap="none">
            <a:spAutoFit/>
          </a:bodyPr>
          <a:lstStyle/>
          <a:p>
            <a:r>
              <a:rPr lang="en-US" sz="2400" b="1" dirty="0">
                <a:solidFill>
                  <a:srgbClr val="FF0000"/>
                </a:solidFill>
              </a:rPr>
              <a:t>Bridges with two parallel links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67200"/>
            <a:ext cx="8229600" cy="2667000"/>
          </a:xfrm>
        </p:spPr>
        <p:txBody>
          <a:bodyPr>
            <a:normAutofit/>
          </a:bodyPr>
          <a:lstStyle/>
          <a:p>
            <a:r>
              <a:rPr lang="en-US" sz="2400" dirty="0"/>
              <a:t>To build the spanning tree, the bridges run </a:t>
            </a:r>
            <a:r>
              <a:rPr lang="en-US" sz="2400" b="1" dirty="0">
                <a:solidFill>
                  <a:srgbClr val="FF0000"/>
                </a:solidFill>
              </a:rPr>
              <a:t>a distributed algorithm</a:t>
            </a:r>
            <a:r>
              <a:rPr lang="en-US" sz="2400" dirty="0"/>
              <a:t>. Each bridge periodically broadcasts a configuration message out all of its ports to its neighbors and processes the messages it receives from other bridges, as described next. </a:t>
            </a:r>
          </a:p>
          <a:p>
            <a:r>
              <a:rPr lang="en-US" sz="2400" dirty="0"/>
              <a:t>These messages are not forwarded, since their purpose is to build the tree, which can then be used for forwarding.</a:t>
            </a:r>
          </a:p>
        </p:txBody>
      </p:sp>
      <p:sp>
        <p:nvSpPr>
          <p:cNvPr id="4" name="Slide Number Placeholder 3"/>
          <p:cNvSpPr>
            <a:spLocks noGrp="1"/>
          </p:cNvSpPr>
          <p:nvPr>
            <p:ph type="sldNum" sz="quarter" idx="12"/>
          </p:nvPr>
        </p:nvSpPr>
        <p:spPr/>
        <p:txBody>
          <a:bodyPr/>
          <a:lstStyle/>
          <a:p>
            <a:fld id="{CA0281A3-FCAC-4568-8522-01ED5A03F9B3}" type="slidenum">
              <a:rPr lang="en-US" smtClean="0"/>
              <a:pPr/>
              <a:t>117</a:t>
            </a:fld>
            <a:endParaRPr lang="en-US"/>
          </a:p>
        </p:txBody>
      </p:sp>
      <p:pic>
        <p:nvPicPr>
          <p:cNvPr id="1026" name="Picture 2"/>
          <p:cNvPicPr>
            <a:picLocks noChangeAspect="1" noChangeArrowheads="1"/>
          </p:cNvPicPr>
          <p:nvPr/>
        </p:nvPicPr>
        <p:blipFill>
          <a:blip r:embed="rId2"/>
          <a:srcRect/>
          <a:stretch>
            <a:fillRect/>
          </a:stretch>
        </p:blipFill>
        <p:spPr bwMode="auto">
          <a:xfrm>
            <a:off x="914400" y="1219200"/>
            <a:ext cx="7229475" cy="2838450"/>
          </a:xfrm>
          <a:prstGeom prst="rect">
            <a:avLst/>
          </a:prstGeom>
          <a:noFill/>
          <a:ln w="9525">
            <a:noFill/>
            <a:miter lim="800000"/>
            <a:headEnd/>
            <a:tailEnd/>
          </a:ln>
          <a:effectLst/>
        </p:spPr>
      </p:pic>
      <p:sp>
        <p:nvSpPr>
          <p:cNvPr id="7" name="Rectangle 6"/>
          <p:cNvSpPr/>
          <p:nvPr/>
        </p:nvSpPr>
        <p:spPr>
          <a:xfrm>
            <a:off x="228600" y="228600"/>
            <a:ext cx="8686800" cy="830997"/>
          </a:xfrm>
          <a:prstGeom prst="rect">
            <a:avLst/>
          </a:prstGeom>
        </p:spPr>
        <p:txBody>
          <a:bodyPr wrap="square">
            <a:spAutoFit/>
          </a:bodyPr>
          <a:lstStyle/>
          <a:p>
            <a:r>
              <a:rPr lang="en-US" sz="2400" b="1" dirty="0">
                <a:solidFill>
                  <a:srgbClr val="FF0000"/>
                </a:solidFill>
              </a:rPr>
              <a:t>A spanning tree connecting five bridges. </a:t>
            </a:r>
          </a:p>
          <a:p>
            <a:r>
              <a:rPr lang="en-US" sz="2400" b="1" dirty="0">
                <a:solidFill>
                  <a:srgbClr val="FF0000"/>
                </a:solidFill>
              </a:rPr>
              <a:t>The dashed lines are links that are not part of the spanning tree.</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76200"/>
            <a:ext cx="6957823" cy="505267"/>
          </a:xfrm>
          <a:prstGeom prst="rect">
            <a:avLst/>
          </a:prstGeom>
        </p:spPr>
        <p:txBody>
          <a:bodyPr vert="horz" wrap="square" lIns="0" tIns="12700" rIns="0" bIns="0" rtlCol="0">
            <a:spAutoFit/>
          </a:bodyPr>
          <a:lstStyle/>
          <a:p>
            <a:pPr marL="12700">
              <a:lnSpc>
                <a:spcPct val="100000"/>
              </a:lnSpc>
              <a:spcBef>
                <a:spcPts val="100"/>
              </a:spcBef>
            </a:pPr>
            <a:r>
              <a:rPr sz="3200" b="1" spc="-10" dirty="0">
                <a:solidFill>
                  <a:srgbClr val="FF0000"/>
                </a:solidFill>
              </a:rPr>
              <a:t>Spanning </a:t>
            </a:r>
            <a:r>
              <a:rPr sz="3200" b="1" spc="5" dirty="0">
                <a:solidFill>
                  <a:srgbClr val="FF0000"/>
                </a:solidFill>
              </a:rPr>
              <a:t>Tree </a:t>
            </a:r>
            <a:r>
              <a:rPr sz="3200" b="1" dirty="0">
                <a:solidFill>
                  <a:srgbClr val="FF0000"/>
                </a:solidFill>
              </a:rPr>
              <a:t>(2) –</a:t>
            </a:r>
            <a:r>
              <a:rPr sz="3200" b="1" spc="-50" dirty="0">
                <a:solidFill>
                  <a:srgbClr val="FF0000"/>
                </a:solidFill>
              </a:rPr>
              <a:t> </a:t>
            </a:r>
            <a:r>
              <a:rPr sz="3200" b="1" spc="-5" dirty="0">
                <a:solidFill>
                  <a:srgbClr val="FF0000"/>
                </a:solidFill>
              </a:rPr>
              <a:t>Algorithm</a:t>
            </a:r>
          </a:p>
        </p:txBody>
      </p:sp>
      <p:sp>
        <p:nvSpPr>
          <p:cNvPr id="3" name="object 3"/>
          <p:cNvSpPr txBox="1"/>
          <p:nvPr/>
        </p:nvSpPr>
        <p:spPr>
          <a:xfrm>
            <a:off x="457200" y="609600"/>
            <a:ext cx="8305800" cy="6317114"/>
          </a:xfrm>
          <a:prstGeom prst="rect">
            <a:avLst/>
          </a:prstGeom>
        </p:spPr>
        <p:txBody>
          <a:bodyPr vert="horz" wrap="square" lIns="0" tIns="12700" rIns="0" bIns="0" rtlCol="0">
            <a:spAutoFit/>
          </a:bodyPr>
          <a:lstStyle/>
          <a:p>
            <a:pPr marL="469900" indent="-457200">
              <a:buClr>
                <a:srgbClr val="0000FF"/>
              </a:buClr>
              <a:buChar char="•"/>
              <a:tabLst>
                <a:tab pos="469265" algn="l"/>
                <a:tab pos="469900" algn="l"/>
              </a:tabLst>
            </a:pPr>
            <a:r>
              <a:rPr lang="en-US" sz="2400" dirty="0">
                <a:cs typeface="Arial"/>
              </a:rPr>
              <a:t>The algorithm for constructing the spanning tree was invented by </a:t>
            </a:r>
            <a:r>
              <a:rPr lang="en-US" sz="2400" dirty="0" err="1">
                <a:cs typeface="Arial"/>
              </a:rPr>
              <a:t>Radia</a:t>
            </a:r>
            <a:r>
              <a:rPr lang="en-US" sz="2400" dirty="0">
                <a:cs typeface="Arial"/>
              </a:rPr>
              <a:t> Perlman. Her job was to </a:t>
            </a:r>
            <a:r>
              <a:rPr lang="en-US" sz="2400" b="1" dirty="0">
                <a:solidFill>
                  <a:srgbClr val="FF0000"/>
                </a:solidFill>
                <a:cs typeface="Arial"/>
              </a:rPr>
              <a:t>solve the problem of joining LANs without loops.</a:t>
            </a:r>
          </a:p>
          <a:p>
            <a:pPr marL="469900" marR="332105" indent="-457200">
              <a:lnSpc>
                <a:spcPct val="100000"/>
              </a:lnSpc>
              <a:spcBef>
                <a:spcPts val="100"/>
              </a:spcBef>
              <a:buClr>
                <a:srgbClr val="0000FF"/>
              </a:buClr>
              <a:buChar char="•"/>
              <a:tabLst>
                <a:tab pos="469265" algn="l"/>
                <a:tab pos="469900" algn="l"/>
              </a:tabLst>
            </a:pPr>
            <a:r>
              <a:rPr sz="2400">
                <a:cs typeface="Arial"/>
              </a:rPr>
              <a:t>Subset </a:t>
            </a:r>
            <a:r>
              <a:rPr sz="2400" dirty="0">
                <a:cs typeface="Arial"/>
              </a:rPr>
              <a:t>of </a:t>
            </a:r>
            <a:r>
              <a:rPr sz="2400" spc="-5" dirty="0">
                <a:cs typeface="Arial"/>
              </a:rPr>
              <a:t>forwarding  </a:t>
            </a:r>
            <a:r>
              <a:rPr sz="2400" dirty="0">
                <a:cs typeface="Arial"/>
              </a:rPr>
              <a:t>ports </a:t>
            </a:r>
            <a:r>
              <a:rPr sz="2400" spc="10" dirty="0">
                <a:cs typeface="Arial"/>
              </a:rPr>
              <a:t>for </a:t>
            </a:r>
            <a:r>
              <a:rPr sz="2400" dirty="0">
                <a:cs typeface="Arial"/>
              </a:rPr>
              <a:t>data </a:t>
            </a:r>
            <a:r>
              <a:rPr sz="2400" spc="-5" dirty="0">
                <a:cs typeface="Arial"/>
              </a:rPr>
              <a:t>is </a:t>
            </a:r>
            <a:r>
              <a:rPr sz="2400" dirty="0">
                <a:cs typeface="Arial"/>
              </a:rPr>
              <a:t>use</a:t>
            </a:r>
            <a:r>
              <a:rPr sz="2400" spc="-175" dirty="0">
                <a:cs typeface="Arial"/>
              </a:rPr>
              <a:t> </a:t>
            </a:r>
            <a:r>
              <a:rPr sz="2400" dirty="0">
                <a:cs typeface="Arial"/>
              </a:rPr>
              <a:t>to  </a:t>
            </a:r>
            <a:r>
              <a:rPr sz="2400" spc="-5">
                <a:cs typeface="Arial"/>
              </a:rPr>
              <a:t>avoid</a:t>
            </a:r>
            <a:r>
              <a:rPr sz="2400">
                <a:cs typeface="Arial"/>
              </a:rPr>
              <a:t> loops</a:t>
            </a:r>
            <a:endParaRPr lang="en-US" sz="2400" dirty="0">
              <a:cs typeface="Arial"/>
            </a:endParaRPr>
          </a:p>
          <a:p>
            <a:pPr marL="469900" marR="332105" indent="-457200">
              <a:lnSpc>
                <a:spcPct val="100000"/>
              </a:lnSpc>
              <a:spcBef>
                <a:spcPts val="100"/>
              </a:spcBef>
              <a:buClr>
                <a:srgbClr val="0000FF"/>
              </a:buClr>
              <a:tabLst>
                <a:tab pos="469265" algn="l"/>
                <a:tab pos="469900" algn="l"/>
              </a:tabLst>
            </a:pPr>
            <a:r>
              <a:rPr lang="en-US" sz="2400" b="1" dirty="0">
                <a:solidFill>
                  <a:srgbClr val="FF0000"/>
                </a:solidFill>
              </a:rPr>
              <a:t>Spanning tree algorithm- </a:t>
            </a:r>
            <a:r>
              <a:rPr lang="en-US" sz="2400" dirty="0"/>
              <a:t>poem (Perlman, 1985):</a:t>
            </a:r>
          </a:p>
          <a:p>
            <a:pPr lvl="2"/>
            <a:r>
              <a:rPr lang="en-US" sz="2400" i="1" dirty="0"/>
              <a:t>I think that I shall never see</a:t>
            </a:r>
          </a:p>
          <a:p>
            <a:pPr lvl="2"/>
            <a:r>
              <a:rPr lang="en-US" sz="2400" i="1" dirty="0"/>
              <a:t>A graph more lovely than a tree.</a:t>
            </a:r>
          </a:p>
          <a:p>
            <a:pPr lvl="2"/>
            <a:r>
              <a:rPr lang="en-US" sz="2400" i="1" dirty="0"/>
              <a:t>A tree whose crucial property</a:t>
            </a:r>
          </a:p>
          <a:p>
            <a:pPr lvl="2"/>
            <a:r>
              <a:rPr lang="en-US" sz="2400" i="1" dirty="0"/>
              <a:t>Is loop-free connectivity.</a:t>
            </a:r>
          </a:p>
          <a:p>
            <a:pPr lvl="2"/>
            <a:r>
              <a:rPr lang="en-US" sz="2400" i="1" dirty="0"/>
              <a:t>A tree which must be sure to span.</a:t>
            </a:r>
          </a:p>
          <a:p>
            <a:pPr lvl="2"/>
            <a:r>
              <a:rPr lang="en-US" sz="2400" i="1" dirty="0"/>
              <a:t>So packets can reach every LAN.</a:t>
            </a:r>
          </a:p>
          <a:p>
            <a:pPr lvl="2"/>
            <a:r>
              <a:rPr lang="en-US" sz="2400" i="1" dirty="0"/>
              <a:t>First the Root must be selected</a:t>
            </a:r>
          </a:p>
          <a:p>
            <a:pPr lvl="2"/>
            <a:r>
              <a:rPr lang="en-US" sz="2400" i="1" dirty="0"/>
              <a:t>By ID it is elected.</a:t>
            </a:r>
          </a:p>
          <a:p>
            <a:pPr lvl="2"/>
            <a:r>
              <a:rPr lang="en-US" sz="2400" i="1" dirty="0"/>
              <a:t>Least cost paths from Root are traced</a:t>
            </a:r>
          </a:p>
          <a:p>
            <a:pPr lvl="2"/>
            <a:r>
              <a:rPr lang="en-US" sz="2400" i="1" dirty="0"/>
              <a:t>In the tree these paths are placed.</a:t>
            </a:r>
          </a:p>
          <a:p>
            <a:pPr lvl="2"/>
            <a:r>
              <a:rPr lang="en-US" sz="2400" i="1" dirty="0"/>
              <a:t>A mesh is made by folks like me</a:t>
            </a:r>
          </a:p>
          <a:p>
            <a:pPr lvl="2"/>
            <a:r>
              <a:rPr lang="en-US" sz="2400" i="1" dirty="0"/>
              <a:t>Then bridges find a spanning tree.</a:t>
            </a:r>
            <a:endParaRPr sz="2400" b="1" dirty="0">
              <a:solidFill>
                <a:srgbClr val="FF0000"/>
              </a:solidFill>
              <a:cs typeface="Arial"/>
            </a:endParaRPr>
          </a:p>
        </p:txBody>
      </p:sp>
      <p:sp>
        <p:nvSpPr>
          <p:cNvPr id="7" name="Slide Number Placeholder 6"/>
          <p:cNvSpPr>
            <a:spLocks noGrp="1"/>
          </p:cNvSpPr>
          <p:nvPr>
            <p:ph type="sldNum" sz="quarter" idx="12"/>
          </p:nvPr>
        </p:nvSpPr>
        <p:spPr/>
        <p:txBody>
          <a:bodyPr/>
          <a:lstStyle/>
          <a:p>
            <a:fld id="{CA0281A3-FCAC-4568-8522-01ED5A03F9B3}" type="slidenum">
              <a:rPr lang="en-US" smtClean="0"/>
              <a:pPr/>
              <a:t>118</a:t>
            </a:fld>
            <a:endParaRPr lang="en-US"/>
          </a:p>
        </p:txBody>
      </p:sp>
      <p:sp>
        <p:nvSpPr>
          <p:cNvPr id="6" name="Rectangle 5"/>
          <p:cNvSpPr/>
          <p:nvPr/>
        </p:nvSpPr>
        <p:spPr>
          <a:xfrm>
            <a:off x="6324600" y="3810000"/>
            <a:ext cx="2590800" cy="2308324"/>
          </a:xfrm>
          <a:prstGeom prst="rect">
            <a:avLst/>
          </a:prstGeom>
        </p:spPr>
        <p:txBody>
          <a:bodyPr wrap="square">
            <a:spAutoFit/>
          </a:bodyPr>
          <a:lstStyle/>
          <a:p>
            <a:r>
              <a:rPr lang="en-US" sz="2400" b="1" dirty="0">
                <a:solidFill>
                  <a:srgbClr val="FF0000"/>
                </a:solidFill>
              </a:rPr>
              <a:t>The spanning tree algorithm was then standardized as IEEE 802.1D and used for</a:t>
            </a:r>
          </a:p>
          <a:p>
            <a:r>
              <a:rPr lang="en-US" sz="2400" b="1" dirty="0">
                <a:solidFill>
                  <a:srgbClr val="FF0000"/>
                </a:solidFill>
              </a:rPr>
              <a:t>many years.</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9624" y="214609"/>
            <a:ext cx="6573775" cy="689932"/>
          </a:xfrm>
          <a:prstGeom prst="rect">
            <a:avLst/>
          </a:prstGeom>
        </p:spPr>
        <p:txBody>
          <a:bodyPr vert="horz" wrap="square" lIns="0" tIns="12700" rIns="0" bIns="0" rtlCol="0">
            <a:spAutoFit/>
          </a:bodyPr>
          <a:lstStyle/>
          <a:p>
            <a:pPr marL="12700">
              <a:lnSpc>
                <a:spcPct val="100000"/>
              </a:lnSpc>
              <a:spcBef>
                <a:spcPts val="100"/>
              </a:spcBef>
            </a:pPr>
            <a:r>
              <a:rPr b="1" spc="-10" dirty="0">
                <a:solidFill>
                  <a:srgbClr val="FF0000"/>
                </a:solidFill>
              </a:rPr>
              <a:t>Spanning </a:t>
            </a:r>
            <a:r>
              <a:rPr b="1" spc="5" dirty="0">
                <a:solidFill>
                  <a:srgbClr val="FF0000"/>
                </a:solidFill>
              </a:rPr>
              <a:t>Tree </a:t>
            </a:r>
            <a:r>
              <a:rPr b="1" dirty="0">
                <a:solidFill>
                  <a:srgbClr val="FF0000"/>
                </a:solidFill>
              </a:rPr>
              <a:t>(3) –</a:t>
            </a:r>
            <a:r>
              <a:rPr b="1" spc="-70" dirty="0">
                <a:solidFill>
                  <a:srgbClr val="FF0000"/>
                </a:solidFill>
              </a:rPr>
              <a:t> </a:t>
            </a:r>
            <a:r>
              <a:rPr b="1" spc="-5" dirty="0">
                <a:solidFill>
                  <a:srgbClr val="FF0000"/>
                </a:solidFill>
              </a:rPr>
              <a:t>Example</a:t>
            </a:r>
          </a:p>
        </p:txBody>
      </p:sp>
      <p:sp>
        <p:nvSpPr>
          <p:cNvPr id="3" name="object 3"/>
          <p:cNvSpPr txBox="1"/>
          <p:nvPr/>
        </p:nvSpPr>
        <p:spPr>
          <a:xfrm>
            <a:off x="993444" y="1290946"/>
            <a:ext cx="6690995" cy="1569085"/>
          </a:xfrm>
          <a:prstGeom prst="rect">
            <a:avLst/>
          </a:prstGeom>
        </p:spPr>
        <p:txBody>
          <a:bodyPr vert="horz" wrap="square" lIns="0" tIns="90170" rIns="0" bIns="0" rtlCol="0">
            <a:spAutoFit/>
          </a:bodyPr>
          <a:lstStyle/>
          <a:p>
            <a:pPr marL="12700">
              <a:lnSpc>
                <a:spcPct val="100000"/>
              </a:lnSpc>
              <a:spcBef>
                <a:spcPts val="710"/>
              </a:spcBef>
            </a:pPr>
            <a:r>
              <a:rPr sz="2400" spc="5" dirty="0">
                <a:latin typeface="Arial"/>
                <a:cs typeface="Arial"/>
              </a:rPr>
              <a:t>After </a:t>
            </a:r>
            <a:r>
              <a:rPr sz="2400" dirty="0">
                <a:latin typeface="Arial"/>
                <a:cs typeface="Arial"/>
              </a:rPr>
              <a:t>the </a:t>
            </a:r>
            <a:r>
              <a:rPr sz="2400" spc="-5" dirty="0">
                <a:latin typeface="Arial"/>
                <a:cs typeface="Arial"/>
              </a:rPr>
              <a:t>algorithm</a:t>
            </a:r>
            <a:r>
              <a:rPr sz="2400" spc="-80" dirty="0">
                <a:latin typeface="Arial"/>
                <a:cs typeface="Arial"/>
              </a:rPr>
              <a:t> </a:t>
            </a:r>
            <a:r>
              <a:rPr sz="2400" dirty="0">
                <a:latin typeface="Arial"/>
                <a:cs typeface="Arial"/>
              </a:rPr>
              <a:t>runs:</a:t>
            </a:r>
            <a:endParaRPr sz="2400">
              <a:latin typeface="Arial"/>
              <a:cs typeface="Arial"/>
            </a:endParaRPr>
          </a:p>
          <a:p>
            <a:pPr marL="814069" indent="-344170">
              <a:lnSpc>
                <a:spcPct val="100000"/>
              </a:lnSpc>
              <a:spcBef>
                <a:spcPts val="500"/>
              </a:spcBef>
              <a:buClr>
                <a:srgbClr val="0000FF"/>
              </a:buClr>
              <a:buChar char="−"/>
              <a:tabLst>
                <a:tab pos="814069" algn="l"/>
                <a:tab pos="814705" algn="l"/>
              </a:tabLst>
            </a:pPr>
            <a:r>
              <a:rPr sz="2000" spc="-10" dirty="0">
                <a:latin typeface="Arial"/>
                <a:cs typeface="Arial"/>
              </a:rPr>
              <a:t>B1 is the </a:t>
            </a:r>
            <a:r>
              <a:rPr sz="2000" spc="-5" dirty="0">
                <a:latin typeface="Arial"/>
                <a:cs typeface="Arial"/>
              </a:rPr>
              <a:t>root, </a:t>
            </a:r>
            <a:r>
              <a:rPr sz="2000" spc="-20" dirty="0">
                <a:latin typeface="Arial"/>
                <a:cs typeface="Arial"/>
              </a:rPr>
              <a:t>two </a:t>
            </a:r>
            <a:r>
              <a:rPr sz="2000" spc="-10" dirty="0">
                <a:latin typeface="Arial"/>
                <a:cs typeface="Arial"/>
              </a:rPr>
              <a:t>dashed </a:t>
            </a:r>
            <a:r>
              <a:rPr sz="2000" spc="-5" dirty="0">
                <a:latin typeface="Arial"/>
                <a:cs typeface="Arial"/>
              </a:rPr>
              <a:t>links are </a:t>
            </a:r>
            <a:r>
              <a:rPr sz="2000" spc="-10" dirty="0">
                <a:latin typeface="Arial"/>
                <a:cs typeface="Arial"/>
              </a:rPr>
              <a:t>turned</a:t>
            </a:r>
            <a:r>
              <a:rPr sz="2000" spc="145" dirty="0">
                <a:latin typeface="Arial"/>
                <a:cs typeface="Arial"/>
              </a:rPr>
              <a:t> </a:t>
            </a:r>
            <a:r>
              <a:rPr sz="2000" dirty="0">
                <a:latin typeface="Arial"/>
                <a:cs typeface="Arial"/>
              </a:rPr>
              <a:t>off</a:t>
            </a:r>
            <a:endParaRPr sz="2000">
              <a:latin typeface="Arial"/>
              <a:cs typeface="Arial"/>
            </a:endParaRPr>
          </a:p>
          <a:p>
            <a:pPr marL="814069" indent="-344170">
              <a:lnSpc>
                <a:spcPct val="100000"/>
              </a:lnSpc>
              <a:spcBef>
                <a:spcPts val="480"/>
              </a:spcBef>
              <a:buClr>
                <a:srgbClr val="0000FF"/>
              </a:buClr>
              <a:buChar char="−"/>
              <a:tabLst>
                <a:tab pos="814069" algn="l"/>
                <a:tab pos="814705" algn="l"/>
              </a:tabLst>
            </a:pPr>
            <a:r>
              <a:rPr sz="2000" spc="-10" dirty="0">
                <a:latin typeface="Arial"/>
                <a:cs typeface="Arial"/>
              </a:rPr>
              <a:t>B4 </a:t>
            </a:r>
            <a:r>
              <a:rPr sz="2000" spc="-5" dirty="0">
                <a:latin typeface="Arial"/>
                <a:cs typeface="Arial"/>
              </a:rPr>
              <a:t>uses </a:t>
            </a:r>
            <a:r>
              <a:rPr sz="2000" spc="-10" dirty="0">
                <a:latin typeface="Arial"/>
                <a:cs typeface="Arial"/>
              </a:rPr>
              <a:t>link </a:t>
            </a:r>
            <a:r>
              <a:rPr sz="2000" spc="-5" dirty="0">
                <a:latin typeface="Arial"/>
                <a:cs typeface="Arial"/>
              </a:rPr>
              <a:t>to </a:t>
            </a:r>
            <a:r>
              <a:rPr sz="2000" spc="-10" dirty="0">
                <a:latin typeface="Arial"/>
                <a:cs typeface="Arial"/>
              </a:rPr>
              <a:t>B2 (lower than </a:t>
            </a:r>
            <a:r>
              <a:rPr sz="2000" spc="-15" dirty="0">
                <a:latin typeface="Arial"/>
                <a:cs typeface="Arial"/>
              </a:rPr>
              <a:t>B3 </a:t>
            </a:r>
            <a:r>
              <a:rPr sz="2000" spc="-10" dirty="0">
                <a:latin typeface="Arial"/>
                <a:cs typeface="Arial"/>
              </a:rPr>
              <a:t>also </a:t>
            </a:r>
            <a:r>
              <a:rPr sz="2000" spc="-5" dirty="0">
                <a:latin typeface="Arial"/>
                <a:cs typeface="Arial"/>
              </a:rPr>
              <a:t>at </a:t>
            </a:r>
            <a:r>
              <a:rPr sz="2000" spc="-10" dirty="0">
                <a:latin typeface="Arial"/>
                <a:cs typeface="Arial"/>
              </a:rPr>
              <a:t>distance</a:t>
            </a:r>
            <a:r>
              <a:rPr sz="2000" spc="235" dirty="0">
                <a:latin typeface="Arial"/>
                <a:cs typeface="Arial"/>
              </a:rPr>
              <a:t> </a:t>
            </a:r>
            <a:r>
              <a:rPr sz="2000" spc="-5" dirty="0">
                <a:latin typeface="Arial"/>
                <a:cs typeface="Arial"/>
              </a:rPr>
              <a:t>1)</a:t>
            </a:r>
            <a:endParaRPr sz="2000">
              <a:latin typeface="Arial"/>
              <a:cs typeface="Arial"/>
            </a:endParaRPr>
          </a:p>
          <a:p>
            <a:pPr marL="814069" indent="-344170">
              <a:lnSpc>
                <a:spcPct val="100000"/>
              </a:lnSpc>
              <a:spcBef>
                <a:spcPts val="480"/>
              </a:spcBef>
              <a:buClr>
                <a:srgbClr val="0000FF"/>
              </a:buClr>
              <a:buChar char="−"/>
              <a:tabLst>
                <a:tab pos="814069" algn="l"/>
                <a:tab pos="814705" algn="l"/>
              </a:tabLst>
            </a:pPr>
            <a:r>
              <a:rPr sz="2000" spc="-10" dirty="0">
                <a:latin typeface="Arial"/>
                <a:cs typeface="Arial"/>
              </a:rPr>
              <a:t>B5 </a:t>
            </a:r>
            <a:r>
              <a:rPr sz="2000" spc="-5" dirty="0">
                <a:latin typeface="Arial"/>
                <a:cs typeface="Arial"/>
              </a:rPr>
              <a:t>uses </a:t>
            </a:r>
            <a:r>
              <a:rPr sz="2000" spc="-10" dirty="0">
                <a:latin typeface="Arial"/>
                <a:cs typeface="Arial"/>
              </a:rPr>
              <a:t>B3 </a:t>
            </a:r>
            <a:r>
              <a:rPr sz="2000" spc="-5" dirty="0">
                <a:latin typeface="Arial"/>
                <a:cs typeface="Arial"/>
              </a:rPr>
              <a:t>(distance 1 versus </a:t>
            </a:r>
            <a:r>
              <a:rPr sz="2000" spc="-10" dirty="0">
                <a:latin typeface="Arial"/>
                <a:cs typeface="Arial"/>
              </a:rPr>
              <a:t>B4 </a:t>
            </a:r>
            <a:r>
              <a:rPr sz="2000" spc="-5" dirty="0">
                <a:latin typeface="Arial"/>
                <a:cs typeface="Arial"/>
              </a:rPr>
              <a:t>at distance</a:t>
            </a:r>
            <a:r>
              <a:rPr sz="2000" spc="40" dirty="0">
                <a:latin typeface="Arial"/>
                <a:cs typeface="Arial"/>
              </a:rPr>
              <a:t> </a:t>
            </a:r>
            <a:r>
              <a:rPr sz="2000" spc="-5" dirty="0">
                <a:latin typeface="Arial"/>
                <a:cs typeface="Arial"/>
              </a:rPr>
              <a:t>2)</a:t>
            </a:r>
            <a:endParaRPr sz="2000">
              <a:latin typeface="Arial"/>
              <a:cs typeface="Arial"/>
            </a:endParaRPr>
          </a:p>
        </p:txBody>
      </p:sp>
      <p:sp>
        <p:nvSpPr>
          <p:cNvPr id="4" name="object 4"/>
          <p:cNvSpPr/>
          <p:nvPr/>
        </p:nvSpPr>
        <p:spPr>
          <a:xfrm>
            <a:off x="634272" y="3206650"/>
            <a:ext cx="7811205" cy="3035165"/>
          </a:xfrm>
          <a:prstGeom prst="rect">
            <a:avLst/>
          </a:prstGeom>
          <a:blipFill>
            <a:blip r:embed="rId2" cstate="print"/>
            <a:stretch>
              <a:fillRect/>
            </a:stretch>
          </a:blipFill>
        </p:spPr>
        <p:txBody>
          <a:bodyPr wrap="square" lIns="0" tIns="0" rIns="0" bIns="0" rtlCol="0"/>
          <a:lstStyle/>
          <a:p>
            <a:endParaRPr/>
          </a:p>
        </p:txBody>
      </p:sp>
      <p:sp>
        <p:nvSpPr>
          <p:cNvPr id="7" name="Slide Number Placeholder 6"/>
          <p:cNvSpPr>
            <a:spLocks noGrp="1"/>
          </p:cNvSpPr>
          <p:nvPr>
            <p:ph type="sldNum" sz="quarter" idx="12"/>
          </p:nvPr>
        </p:nvSpPr>
        <p:spPr/>
        <p:txBody>
          <a:bodyPr/>
          <a:lstStyle/>
          <a:p>
            <a:fld id="{CA0281A3-FCAC-4568-8522-01ED5A03F9B3}" type="slidenum">
              <a:rPr lang="en-US" smtClean="0"/>
              <a:pPr/>
              <a:t>119</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1"/>
            <a:ext cx="8610600" cy="4724400"/>
          </a:xfrm>
        </p:spPr>
        <p:txBody>
          <a:bodyPr>
            <a:normAutofit/>
          </a:bodyPr>
          <a:lstStyle/>
          <a:p>
            <a:r>
              <a:rPr lang="en-US" sz="2400" dirty="0"/>
              <a:t>Suppose the data to be transmitted is 1011001, the bits will be placed as follows:</a:t>
            </a:r>
          </a:p>
          <a:p>
            <a:endParaRPr lang="en-US" sz="2400" dirty="0"/>
          </a:p>
        </p:txBody>
      </p:sp>
      <p:sp>
        <p:nvSpPr>
          <p:cNvPr id="4" name="Slide Number Placeholder 3"/>
          <p:cNvSpPr>
            <a:spLocks noGrp="1"/>
          </p:cNvSpPr>
          <p:nvPr>
            <p:ph type="sldNum" sz="quarter" idx="12"/>
          </p:nvPr>
        </p:nvSpPr>
        <p:spPr/>
        <p:txBody>
          <a:bodyPr/>
          <a:lstStyle/>
          <a:p>
            <a:fld id="{CA0281A3-FCAC-4568-8522-01ED5A03F9B3}" type="slidenum">
              <a:rPr lang="en-US" smtClean="0"/>
              <a:pPr/>
              <a:t>12</a:t>
            </a:fld>
            <a:endParaRPr lang="en-US"/>
          </a:p>
        </p:txBody>
      </p:sp>
      <p:pic>
        <p:nvPicPr>
          <p:cNvPr id="5" name="Picture 4" descr="https://media.geeksforgeeks.org/wp-content/uploads/array2.jpg"/>
          <p:cNvPicPr/>
          <p:nvPr/>
        </p:nvPicPr>
        <p:blipFill>
          <a:blip r:embed="rId2"/>
          <a:srcRect r="7121" b="22062"/>
          <a:stretch>
            <a:fillRect/>
          </a:stretch>
        </p:blipFill>
        <p:spPr bwMode="auto">
          <a:xfrm>
            <a:off x="1981200" y="1143000"/>
            <a:ext cx="5486400" cy="1371600"/>
          </a:xfrm>
          <a:prstGeom prst="rect">
            <a:avLst/>
          </a:prstGeom>
          <a:noFill/>
          <a:ln w="9525">
            <a:noFill/>
            <a:miter lim="800000"/>
            <a:headEnd/>
            <a:tailEnd/>
          </a:ln>
        </p:spPr>
      </p:pic>
      <p:sp>
        <p:nvSpPr>
          <p:cNvPr id="10242" name="Rectangle 2"/>
          <p:cNvSpPr>
            <a:spLocks noChangeArrowheads="1"/>
          </p:cNvSpPr>
          <p:nvPr/>
        </p:nvSpPr>
        <p:spPr bwMode="auto">
          <a:xfrm>
            <a:off x="228600" y="2438400"/>
            <a:ext cx="8763000"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US" sz="2400" b="1" i="0" u="none" strike="noStrike" cap="none" normalizeH="0" baseline="0" dirty="0">
                <a:ln>
                  <a:noFill/>
                </a:ln>
                <a:solidFill>
                  <a:srgbClr val="FF0000"/>
                </a:solidFill>
                <a:effectLst/>
                <a:ea typeface="Times New Roman" pitchFamily="18" charset="0"/>
                <a:cs typeface="Arial" pitchFamily="34" charset="0"/>
              </a:rPr>
              <a:t>Determining the Parity bits –</a:t>
            </a:r>
            <a:endParaRPr kumimoji="0" lang="en-US" sz="2400" b="0" i="0" u="none" strike="noStrike" cap="none" normalizeH="0" baseline="0" dirty="0">
              <a:ln>
                <a:noFill/>
              </a:ln>
              <a:solidFill>
                <a:schemeClr val="tx1"/>
              </a:solidFill>
              <a:effectLst/>
              <a:cs typeface="Arial"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tab pos="457200" algn="l"/>
              </a:tabLst>
            </a:pPr>
            <a:r>
              <a:rPr kumimoji="0" lang="en-US" sz="2400" b="0" i="0" u="none" strike="noStrike" cap="none" normalizeH="0" baseline="0" dirty="0">
                <a:ln>
                  <a:noFill/>
                </a:ln>
                <a:solidFill>
                  <a:schemeClr val="tx1"/>
                </a:solidFill>
                <a:effectLst/>
                <a:ea typeface="Times New Roman" pitchFamily="18" charset="0"/>
                <a:cs typeface="Arial" pitchFamily="34" charset="0"/>
              </a:rPr>
              <a:t>R1 bit is calculated using parity check at all the bits positions whose binary representation includes a 1 in the least significant position.</a:t>
            </a:r>
            <a:endParaRPr kumimoji="0" lang="en-US" sz="2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sz="2400" b="0" i="0" u="none" strike="noStrike" cap="none" normalizeH="0" baseline="0" dirty="0">
                <a:ln>
                  <a:noFill/>
                </a:ln>
                <a:solidFill>
                  <a:schemeClr val="tx1"/>
                </a:solidFill>
                <a:effectLst/>
                <a:ea typeface="Times New Roman" pitchFamily="18" charset="0"/>
                <a:cs typeface="Arial" pitchFamily="34" charset="0"/>
              </a:rPr>
              <a:t>R1: bits 1, 3, 5, 7, 9, 11</a:t>
            </a:r>
            <a:endParaRPr kumimoji="0" lang="en-US" sz="2400" b="0" i="0" u="none" strike="noStrike" cap="none" normalizeH="0" baseline="0" dirty="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sz="2400" b="0" i="0" u="none" strike="noStrike" cap="none" normalizeH="0" baseline="0" dirty="0">
              <a:ln>
                <a:noFill/>
              </a:ln>
              <a:solidFill>
                <a:schemeClr val="tx1"/>
              </a:solidFill>
              <a:effectLst/>
              <a:cs typeface="Arial" pitchFamily="34" charset="0"/>
            </a:endParaRPr>
          </a:p>
        </p:txBody>
      </p:sp>
      <p:pic>
        <p:nvPicPr>
          <p:cNvPr id="8" name="Picture 7" descr="https://media.geeksforgeeks.org/wp-content/uploads/arra2.jpg"/>
          <p:cNvPicPr/>
          <p:nvPr/>
        </p:nvPicPr>
        <p:blipFill>
          <a:blip r:embed="rId3"/>
          <a:srcRect l="3640" t="6306" r="7752" b="6757"/>
          <a:stretch>
            <a:fillRect/>
          </a:stretch>
        </p:blipFill>
        <p:spPr bwMode="auto">
          <a:xfrm>
            <a:off x="3505200" y="3657600"/>
            <a:ext cx="4343400" cy="1905000"/>
          </a:xfrm>
          <a:prstGeom prst="rect">
            <a:avLst/>
          </a:prstGeom>
          <a:noFill/>
          <a:ln w="9525">
            <a:noFill/>
            <a:miter lim="800000"/>
            <a:headEnd/>
            <a:tailEnd/>
          </a:ln>
        </p:spPr>
      </p:pic>
      <p:sp>
        <p:nvSpPr>
          <p:cNvPr id="10243" name="Rectangle 3"/>
          <p:cNvSpPr>
            <a:spLocks noChangeArrowheads="1"/>
          </p:cNvSpPr>
          <p:nvPr/>
        </p:nvSpPr>
        <p:spPr bwMode="auto">
          <a:xfrm>
            <a:off x="381000" y="5562600"/>
            <a:ext cx="85344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ea typeface="Times New Roman" pitchFamily="18" charset="0"/>
                <a:cs typeface="Arial" pitchFamily="34" charset="0"/>
              </a:rPr>
              <a:t>To find the redundant bit R1, we check for even parity. Since the total number of 1’s in all the bit positions corresponding to R1 is an even number the value of R1 (parity bit’s value) = 0</a:t>
            </a:r>
            <a:endParaRPr kumimoji="0" lang="en-US" sz="2400" b="0" i="0" u="none" strike="noStrike" cap="none" normalizeH="0" baseline="0" dirty="0">
              <a:ln>
                <a:noFill/>
              </a:ln>
              <a:solidFill>
                <a:schemeClr val="tx1"/>
              </a:solidFill>
              <a:effectLst/>
              <a:cs typeface="Arial" pitchFamily="34" charset="0"/>
            </a:endParaRPr>
          </a:p>
        </p:txBody>
      </p:sp>
    </p:spTree>
    <p:extLst>
      <p:ext uri="{BB962C8B-B14F-4D97-AF65-F5344CB8AC3E}">
        <p14:creationId xmlns:p14="http://schemas.microsoft.com/office/powerpoint/2010/main" val="36192108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4559"/>
            <a:ext cx="9067800" cy="443711"/>
          </a:xfrm>
          <a:prstGeom prst="rect">
            <a:avLst/>
          </a:prstGeom>
        </p:spPr>
        <p:txBody>
          <a:bodyPr vert="horz" wrap="square" lIns="0" tIns="12700" rIns="0" bIns="0" rtlCol="0">
            <a:spAutoFit/>
          </a:bodyPr>
          <a:lstStyle/>
          <a:p>
            <a:pPr marL="1576705" marR="5080" indent="-1564640">
              <a:lnSpc>
                <a:spcPct val="100000"/>
              </a:lnSpc>
              <a:spcBef>
                <a:spcPts val="100"/>
              </a:spcBef>
            </a:pPr>
            <a:r>
              <a:rPr sz="2800" b="1" spc="-10" dirty="0">
                <a:solidFill>
                  <a:srgbClr val="FF0000"/>
                </a:solidFill>
              </a:rPr>
              <a:t>Repeaters, </a:t>
            </a:r>
            <a:r>
              <a:rPr sz="2800" b="1" spc="-5" dirty="0">
                <a:solidFill>
                  <a:srgbClr val="FF0000"/>
                </a:solidFill>
              </a:rPr>
              <a:t>Hubs, Bridges, </a:t>
            </a:r>
            <a:r>
              <a:rPr sz="2800" b="1" spc="-15" dirty="0">
                <a:solidFill>
                  <a:srgbClr val="FF0000"/>
                </a:solidFill>
              </a:rPr>
              <a:t>Switches,  </a:t>
            </a:r>
            <a:r>
              <a:rPr sz="2800" b="1" spc="-5" dirty="0">
                <a:solidFill>
                  <a:srgbClr val="FF0000"/>
                </a:solidFill>
              </a:rPr>
              <a:t>Routers, </a:t>
            </a:r>
            <a:r>
              <a:rPr sz="2800" b="1" dirty="0">
                <a:solidFill>
                  <a:srgbClr val="FF0000"/>
                </a:solidFill>
              </a:rPr>
              <a:t>&amp;</a:t>
            </a:r>
            <a:r>
              <a:rPr sz="2800" b="1" spc="5" dirty="0">
                <a:solidFill>
                  <a:srgbClr val="FF0000"/>
                </a:solidFill>
              </a:rPr>
              <a:t> </a:t>
            </a:r>
            <a:r>
              <a:rPr sz="2800" b="1" spc="-20" dirty="0">
                <a:solidFill>
                  <a:srgbClr val="FF0000"/>
                </a:solidFill>
              </a:rPr>
              <a:t>Gateways</a:t>
            </a:r>
          </a:p>
        </p:txBody>
      </p:sp>
      <p:sp>
        <p:nvSpPr>
          <p:cNvPr id="3" name="object 3"/>
          <p:cNvSpPr txBox="1"/>
          <p:nvPr/>
        </p:nvSpPr>
        <p:spPr>
          <a:xfrm>
            <a:off x="457200" y="533400"/>
            <a:ext cx="7460615" cy="909955"/>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Devices are </a:t>
            </a:r>
            <a:r>
              <a:rPr sz="2400" dirty="0">
                <a:latin typeface="Arial"/>
                <a:cs typeface="Arial"/>
              </a:rPr>
              <a:t>named according to the </a:t>
            </a:r>
            <a:r>
              <a:rPr sz="2400" spc="-5" dirty="0">
                <a:latin typeface="Arial"/>
                <a:cs typeface="Arial"/>
              </a:rPr>
              <a:t>layer </a:t>
            </a:r>
            <a:r>
              <a:rPr sz="2400" dirty="0">
                <a:latin typeface="Arial"/>
                <a:cs typeface="Arial"/>
              </a:rPr>
              <a:t>they</a:t>
            </a:r>
            <a:r>
              <a:rPr sz="2400" spc="-130" dirty="0">
                <a:latin typeface="Arial"/>
                <a:cs typeface="Arial"/>
              </a:rPr>
              <a:t> </a:t>
            </a:r>
            <a:r>
              <a:rPr sz="2400" dirty="0">
                <a:latin typeface="Arial"/>
                <a:cs typeface="Arial"/>
              </a:rPr>
              <a:t>process</a:t>
            </a:r>
            <a:endParaRPr sz="2400">
              <a:latin typeface="Arial"/>
              <a:cs typeface="Arial"/>
            </a:endParaRPr>
          </a:p>
          <a:p>
            <a:pPr marL="469900" indent="-457200">
              <a:lnSpc>
                <a:spcPct val="100000"/>
              </a:lnSpc>
              <a:spcBef>
                <a:spcPts val="600"/>
              </a:spcBef>
              <a:buClr>
                <a:srgbClr val="0000FF"/>
              </a:buClr>
              <a:buChar char="•"/>
              <a:tabLst>
                <a:tab pos="469900" algn="l"/>
                <a:tab pos="470534" algn="l"/>
              </a:tabLst>
            </a:pPr>
            <a:r>
              <a:rPr sz="2400" dirty="0">
                <a:latin typeface="Arial"/>
                <a:cs typeface="Arial"/>
              </a:rPr>
              <a:t>A </a:t>
            </a:r>
            <a:r>
              <a:rPr sz="2400" spc="-5" dirty="0">
                <a:latin typeface="Arial"/>
                <a:cs typeface="Arial"/>
              </a:rPr>
              <a:t>bridge </a:t>
            </a:r>
            <a:r>
              <a:rPr sz="2400" dirty="0">
                <a:latin typeface="Arial"/>
                <a:cs typeface="Arial"/>
              </a:rPr>
              <a:t>or LAN </a:t>
            </a:r>
            <a:r>
              <a:rPr sz="2400" spc="-5" dirty="0">
                <a:latin typeface="Arial"/>
                <a:cs typeface="Arial"/>
              </a:rPr>
              <a:t>switch </a:t>
            </a:r>
            <a:r>
              <a:rPr sz="2400" dirty="0">
                <a:latin typeface="Arial"/>
                <a:cs typeface="Arial"/>
              </a:rPr>
              <a:t>operates in the Link</a:t>
            </a:r>
            <a:r>
              <a:rPr sz="2400" spc="-120" dirty="0">
                <a:latin typeface="Arial"/>
                <a:cs typeface="Arial"/>
              </a:rPr>
              <a:t> </a:t>
            </a:r>
            <a:r>
              <a:rPr sz="2400" spc="-5" dirty="0">
                <a:latin typeface="Arial"/>
                <a:cs typeface="Arial"/>
              </a:rPr>
              <a:t>layer</a:t>
            </a:r>
            <a:endParaRPr sz="2400">
              <a:latin typeface="Arial"/>
              <a:cs typeface="Arial"/>
            </a:endParaRPr>
          </a:p>
        </p:txBody>
      </p:sp>
      <p:sp>
        <p:nvSpPr>
          <p:cNvPr id="7" name="Slide Number Placeholder 6"/>
          <p:cNvSpPr>
            <a:spLocks noGrp="1"/>
          </p:cNvSpPr>
          <p:nvPr>
            <p:ph type="sldNum" sz="quarter" idx="12"/>
          </p:nvPr>
        </p:nvSpPr>
        <p:spPr/>
        <p:txBody>
          <a:bodyPr/>
          <a:lstStyle/>
          <a:p>
            <a:fld id="{CA0281A3-FCAC-4568-8522-01ED5A03F9B3}" type="slidenum">
              <a:rPr lang="en-US" smtClean="0"/>
              <a:pPr/>
              <a:t>120</a:t>
            </a:fld>
            <a:endParaRPr lang="en-US"/>
          </a:p>
        </p:txBody>
      </p:sp>
      <p:pic>
        <p:nvPicPr>
          <p:cNvPr id="2050" name="Picture 2"/>
          <p:cNvPicPr>
            <a:picLocks noChangeAspect="1" noChangeArrowheads="1"/>
          </p:cNvPicPr>
          <p:nvPr/>
        </p:nvPicPr>
        <p:blipFill>
          <a:blip r:embed="rId2"/>
          <a:srcRect/>
          <a:stretch>
            <a:fillRect/>
          </a:stretch>
        </p:blipFill>
        <p:spPr bwMode="auto">
          <a:xfrm>
            <a:off x="533400" y="1600200"/>
            <a:ext cx="3571875" cy="261937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4495800" y="1905000"/>
            <a:ext cx="3838575" cy="1466850"/>
          </a:xfrm>
          <a:prstGeom prst="rect">
            <a:avLst/>
          </a:prstGeom>
          <a:noFill/>
          <a:ln w="9525">
            <a:noFill/>
            <a:miter lim="800000"/>
            <a:headEnd/>
            <a:tailEnd/>
          </a:ln>
          <a:effectLst/>
        </p:spPr>
      </p:pic>
      <p:sp>
        <p:nvSpPr>
          <p:cNvPr id="8" name="Rectangle 7"/>
          <p:cNvSpPr/>
          <p:nvPr/>
        </p:nvSpPr>
        <p:spPr>
          <a:xfrm>
            <a:off x="838200" y="4343400"/>
            <a:ext cx="7848600" cy="369332"/>
          </a:xfrm>
          <a:prstGeom prst="rect">
            <a:avLst/>
          </a:prstGeom>
        </p:spPr>
        <p:txBody>
          <a:bodyPr wrap="square">
            <a:spAutoFit/>
          </a:bodyPr>
          <a:lstStyle/>
          <a:p>
            <a:r>
              <a:rPr lang="en-US" b="1" dirty="0">
                <a:solidFill>
                  <a:srgbClr val="FF0000"/>
                </a:solidFill>
              </a:rPr>
              <a:t>(a) Which device is in which layer.                  (b) Frames, packets, and headers.</a:t>
            </a:r>
          </a:p>
        </p:txBody>
      </p:sp>
      <p:sp>
        <p:nvSpPr>
          <p:cNvPr id="9" name="Rectangle 8"/>
          <p:cNvSpPr/>
          <p:nvPr/>
        </p:nvSpPr>
        <p:spPr>
          <a:xfrm>
            <a:off x="457200" y="4800600"/>
            <a:ext cx="7010400" cy="1569660"/>
          </a:xfrm>
          <a:prstGeom prst="rect">
            <a:avLst/>
          </a:prstGeom>
        </p:spPr>
        <p:txBody>
          <a:bodyPr wrap="square">
            <a:spAutoFit/>
          </a:bodyPr>
          <a:lstStyle/>
          <a:p>
            <a:r>
              <a:rPr lang="en-US" sz="2400" b="1" dirty="0">
                <a:solidFill>
                  <a:srgbClr val="FF0000"/>
                </a:solidFill>
              </a:rPr>
              <a:t>Bridges offer much better performance than hubs.</a:t>
            </a:r>
          </a:p>
          <a:p>
            <a:r>
              <a:rPr lang="en-US" sz="2400" dirty="0"/>
              <a:t>Switches are modern bridges by another name.</a:t>
            </a:r>
          </a:p>
          <a:p>
            <a:endParaRPr lang="en-US" sz="2400" dirty="0"/>
          </a:p>
          <a:p>
            <a:endParaRPr lang="en-US" sz="2400" b="1" dirty="0">
              <a:solidFill>
                <a:srgbClr val="FF0000"/>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nvPr>
        </p:nvGraphicFramePr>
        <p:xfrm>
          <a:off x="1652023" y="1600200"/>
          <a:ext cx="5839953" cy="4525962"/>
        </p:xfrm>
        <a:graphic>
          <a:graphicData uri="http://schemas.openxmlformats.org/drawingml/2006/table">
            <a:tbl>
              <a:tblPr/>
              <a:tblGrid>
                <a:gridCol w="1946651">
                  <a:extLst>
                    <a:ext uri="{9D8B030D-6E8A-4147-A177-3AD203B41FA5}">
                      <a16:colId xmlns:a16="http://schemas.microsoft.com/office/drawing/2014/main" val="20000"/>
                    </a:ext>
                  </a:extLst>
                </a:gridCol>
                <a:gridCol w="1946651">
                  <a:extLst>
                    <a:ext uri="{9D8B030D-6E8A-4147-A177-3AD203B41FA5}">
                      <a16:colId xmlns:a16="http://schemas.microsoft.com/office/drawing/2014/main" val="20001"/>
                    </a:ext>
                  </a:extLst>
                </a:gridCol>
                <a:gridCol w="1946651">
                  <a:extLst>
                    <a:ext uri="{9D8B030D-6E8A-4147-A177-3AD203B41FA5}">
                      <a16:colId xmlns:a16="http://schemas.microsoft.com/office/drawing/2014/main" val="20002"/>
                    </a:ext>
                  </a:extLst>
                </a:gridCol>
              </a:tblGrid>
              <a:tr h="671594">
                <a:tc>
                  <a:txBody>
                    <a:bodyPr/>
                    <a:lstStyle/>
                    <a:p>
                      <a:pPr algn="ctr" fontAlgn="ctr"/>
                      <a:r>
                        <a:rPr lang="en-US" sz="1700" b="1" cap="all"/>
                        <a:t>BASIS FOR COMPARISON</a:t>
                      </a:r>
                    </a:p>
                  </a:txBody>
                  <a:tcPr marL="72999" marR="72999" marT="72999" marB="72999"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US" sz="1700" b="1" cap="all"/>
                        <a:t>BRIDGE</a:t>
                      </a:r>
                    </a:p>
                  </a:txBody>
                  <a:tcPr marL="72999" marR="72999" marT="72999" marB="72999"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US" sz="1700" b="1" cap="all"/>
                        <a:t>GATEWAY</a:t>
                      </a:r>
                    </a:p>
                  </a:txBody>
                  <a:tcPr marL="72999" marR="72999" marT="72999" marB="72999"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1197190">
                <a:tc>
                  <a:txBody>
                    <a:bodyPr/>
                    <a:lstStyle/>
                    <a:p>
                      <a:pPr algn="l" fontAlgn="t"/>
                      <a:r>
                        <a:rPr lang="en-US" sz="1700"/>
                        <a:t>Basic</a:t>
                      </a:r>
                    </a:p>
                  </a:txBody>
                  <a:tcPr marL="72999" marR="72999" marT="72999" marB="7299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700"/>
                        <a:t>Bridge transmits the frames between two separated segments of LAN.</a:t>
                      </a:r>
                    </a:p>
                  </a:txBody>
                  <a:tcPr marL="72999" marR="72999" marT="72999" marB="7299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700"/>
                        <a:t>Gateway is a protocol converter.</a:t>
                      </a:r>
                    </a:p>
                  </a:txBody>
                  <a:tcPr marL="72999" marR="72999" marT="72999" marB="7299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34392">
                <a:tc>
                  <a:txBody>
                    <a:bodyPr/>
                    <a:lstStyle/>
                    <a:p>
                      <a:pPr algn="l" fontAlgn="t"/>
                      <a:r>
                        <a:rPr lang="en-US" sz="1700"/>
                        <a:t>Layer of Operation</a:t>
                      </a:r>
                    </a:p>
                  </a:txBody>
                  <a:tcPr marL="72999" marR="72999" marT="72999" marB="7299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700"/>
                        <a:t>Operates on two layers, physical and data link layer.</a:t>
                      </a:r>
                    </a:p>
                  </a:txBody>
                  <a:tcPr marL="72999" marR="72999" marT="72999" marB="7299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700"/>
                        <a:t>Operates on all the seven layer of OSI model.</a:t>
                      </a:r>
                    </a:p>
                  </a:txBody>
                  <a:tcPr marL="72999" marR="72999" marT="72999" marB="7299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1722786">
                <a:tc>
                  <a:txBody>
                    <a:bodyPr/>
                    <a:lstStyle/>
                    <a:p>
                      <a:pPr algn="l" fontAlgn="t"/>
                      <a:r>
                        <a:rPr lang="en-US" sz="1700"/>
                        <a:t>Work</a:t>
                      </a:r>
                    </a:p>
                  </a:txBody>
                  <a:tcPr marL="72999" marR="72999" marT="72999" marB="72999">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sz="1700"/>
                        <a:t>Checks the destination address on received frame and forward the frame to the address it belongs.</a:t>
                      </a:r>
                    </a:p>
                  </a:txBody>
                  <a:tcPr marL="72999" marR="72999" marT="72999" marB="72999">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sz="1700" dirty="0"/>
                        <a:t>It allows two different network using different protocols to communicate with each other.</a:t>
                      </a:r>
                    </a:p>
                  </a:txBody>
                  <a:tcPr marL="72999" marR="72999" marT="72999" marB="72999">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CA0281A3-FCAC-4568-8522-01ED5A03F9B3}" type="slidenum">
              <a:rPr lang="en-US" smtClean="0"/>
              <a:pPr/>
              <a:t>121</a:t>
            </a:fld>
            <a:endParaRPr lang="en-US"/>
          </a:p>
        </p:txBody>
      </p:sp>
      <p:sp>
        <p:nvSpPr>
          <p:cNvPr id="3073"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0" tIns="0" rIns="0" bIns="122199"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rgbClr val="222222"/>
                </a:solidFill>
                <a:effectLst/>
                <a:latin typeface="Raleway"/>
                <a:cs typeface="Arial" pitchFamily="34" charset="0"/>
              </a:rPr>
              <a:t>Comparison Chart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a:bodyPr>
          <a:lstStyle/>
          <a:p>
            <a:pPr lvl="0" algn="just" fontAlgn="base">
              <a:spcBef>
                <a:spcPts val="0"/>
              </a:spcBef>
              <a:buNone/>
              <a:tabLst>
                <a:tab pos="457200" algn="l"/>
              </a:tabLst>
            </a:pPr>
            <a:r>
              <a:rPr lang="en-US" sz="2400" dirty="0">
                <a:ea typeface="Times New Roman"/>
                <a:cs typeface="Arial"/>
              </a:rPr>
              <a:t>2. R2 bit is calculated using parity check at all the bits positions whose binary representation includes a 1 in the second position from the least significant bit.</a:t>
            </a:r>
          </a:p>
          <a:p>
            <a:pPr marL="382905" marR="0" algn="just" fontAlgn="base">
              <a:lnSpc>
                <a:spcPct val="115000"/>
              </a:lnSpc>
              <a:spcBef>
                <a:spcPts val="0"/>
              </a:spcBef>
              <a:spcAft>
                <a:spcPts val="0"/>
              </a:spcAft>
              <a:buNone/>
            </a:pPr>
            <a:r>
              <a:rPr lang="en-US" sz="2400" b="1" dirty="0">
                <a:solidFill>
                  <a:srgbClr val="FF0000"/>
                </a:solidFill>
                <a:latin typeface="Verdana"/>
                <a:ea typeface="Times New Roman"/>
                <a:cs typeface="Arial"/>
              </a:rPr>
              <a:t>R2: bits 2,3,6,7,10,11</a:t>
            </a:r>
            <a:endParaRPr lang="en-US" sz="2000" dirty="0">
              <a:ea typeface="Times New Roman"/>
              <a:cs typeface="Times New Roman"/>
            </a:endParaRPr>
          </a:p>
          <a:p>
            <a:pPr lvl="0" algn="just" fontAlgn="base">
              <a:spcBef>
                <a:spcPts val="0"/>
              </a:spcBef>
              <a:buNone/>
              <a:tabLst>
                <a:tab pos="457200" algn="l"/>
              </a:tabLst>
            </a:pPr>
            <a:endParaRPr lang="en-US" sz="2400" dirty="0">
              <a:ea typeface="Times New Roman"/>
              <a:cs typeface="Times New Roman"/>
            </a:endParaRPr>
          </a:p>
          <a:p>
            <a:pPr algn="just"/>
            <a:endParaRPr lang="en-US" sz="2400" dirty="0"/>
          </a:p>
          <a:p>
            <a:pPr algn="just"/>
            <a:endParaRPr lang="en-US" sz="2400" dirty="0"/>
          </a:p>
          <a:p>
            <a:pPr algn="just"/>
            <a:endParaRPr lang="en-US" sz="2400" dirty="0"/>
          </a:p>
          <a:p>
            <a:pPr algn="just"/>
            <a:endParaRPr lang="en-US" sz="2400" dirty="0"/>
          </a:p>
          <a:p>
            <a:pPr algn="just"/>
            <a:endParaRPr lang="en-US" sz="2400" dirty="0"/>
          </a:p>
          <a:p>
            <a:pPr algn="just"/>
            <a:r>
              <a:rPr lang="en-US" sz="2400" dirty="0"/>
              <a:t>To find the redundant bit R2, we check for even parity. Since the total number of 1’s in all the bit positions corresponding to R2 is an odd number the value of R2(parity bit’s value)=1</a:t>
            </a:r>
          </a:p>
          <a:p>
            <a:pPr algn="just"/>
            <a:endParaRPr lang="en-US" sz="2400" dirty="0"/>
          </a:p>
        </p:txBody>
      </p:sp>
      <p:sp>
        <p:nvSpPr>
          <p:cNvPr id="4" name="Slide Number Placeholder 3"/>
          <p:cNvSpPr>
            <a:spLocks noGrp="1"/>
          </p:cNvSpPr>
          <p:nvPr>
            <p:ph type="sldNum" sz="quarter" idx="12"/>
          </p:nvPr>
        </p:nvSpPr>
        <p:spPr/>
        <p:txBody>
          <a:bodyPr/>
          <a:lstStyle/>
          <a:p>
            <a:fld id="{CA0281A3-FCAC-4568-8522-01ED5A03F9B3}" type="slidenum">
              <a:rPr lang="en-US" smtClean="0"/>
              <a:pPr/>
              <a:t>13</a:t>
            </a:fld>
            <a:endParaRPr lang="en-US"/>
          </a:p>
        </p:txBody>
      </p:sp>
      <p:pic>
        <p:nvPicPr>
          <p:cNvPr id="5" name="Picture 4" descr="https://media.geeksforgeeks.org/wp-content/uploads/r2arra.jpg"/>
          <p:cNvPicPr/>
          <p:nvPr/>
        </p:nvPicPr>
        <p:blipFill>
          <a:blip r:embed="rId2"/>
          <a:srcRect l="8432" r="7139"/>
          <a:stretch>
            <a:fillRect/>
          </a:stretch>
        </p:blipFill>
        <p:spPr bwMode="auto">
          <a:xfrm>
            <a:off x="2286000" y="1905000"/>
            <a:ext cx="4660605" cy="2362200"/>
          </a:xfrm>
          <a:prstGeom prst="rect">
            <a:avLst/>
          </a:prstGeom>
          <a:noFill/>
          <a:ln w="9525">
            <a:noFill/>
            <a:miter lim="800000"/>
            <a:headEnd/>
            <a:tailEnd/>
          </a:ln>
        </p:spPr>
      </p:pic>
    </p:spTree>
    <p:extLst>
      <p:ext uri="{BB962C8B-B14F-4D97-AF65-F5344CB8AC3E}">
        <p14:creationId xmlns:p14="http://schemas.microsoft.com/office/powerpoint/2010/main" val="452371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lvl="0" fontAlgn="base">
              <a:buNone/>
            </a:pPr>
            <a:r>
              <a:rPr lang="en-US" sz="2400" dirty="0"/>
              <a:t>3. R4 bit is calculated using parity check at all the bits positions whose binary representation includes a 1 in the third position from the least significant bit.</a:t>
            </a:r>
          </a:p>
          <a:p>
            <a:pPr fontAlgn="base">
              <a:buNone/>
            </a:pPr>
            <a:r>
              <a:rPr lang="en-US" sz="2400" b="1" dirty="0">
                <a:solidFill>
                  <a:srgbClr val="FF0000"/>
                </a:solidFill>
              </a:rPr>
              <a:t>R4: bits 4, 5, 6, 7</a:t>
            </a:r>
          </a:p>
          <a:p>
            <a:pPr fontAlgn="base">
              <a:buNone/>
            </a:pPr>
            <a:endParaRPr lang="en-US" sz="2400" dirty="0">
              <a:solidFill>
                <a:srgbClr val="FF0000"/>
              </a:solidFill>
            </a:endParaRPr>
          </a:p>
          <a:p>
            <a:endParaRPr lang="en-US" sz="2400" dirty="0"/>
          </a:p>
          <a:p>
            <a:endParaRPr lang="en-US" sz="2400" dirty="0"/>
          </a:p>
          <a:p>
            <a:endParaRPr lang="en-US" sz="2400" dirty="0"/>
          </a:p>
          <a:p>
            <a:endParaRPr lang="en-US" sz="2400" dirty="0"/>
          </a:p>
          <a:p>
            <a:r>
              <a:rPr lang="en-US" sz="2400" dirty="0"/>
              <a:t>To find the redundant bit R4, we check for even parity. Since the total number of 1’s in all the bit positions corresponding to R4 is an odd number the value of R4(parity bit’s value) = 1</a:t>
            </a:r>
          </a:p>
          <a:p>
            <a:endParaRPr lang="en-US" sz="2400" dirty="0"/>
          </a:p>
        </p:txBody>
      </p:sp>
      <p:sp>
        <p:nvSpPr>
          <p:cNvPr id="4" name="Slide Number Placeholder 3"/>
          <p:cNvSpPr>
            <a:spLocks noGrp="1"/>
          </p:cNvSpPr>
          <p:nvPr>
            <p:ph type="sldNum" sz="quarter" idx="12"/>
          </p:nvPr>
        </p:nvSpPr>
        <p:spPr/>
        <p:txBody>
          <a:bodyPr/>
          <a:lstStyle/>
          <a:p>
            <a:fld id="{CA0281A3-FCAC-4568-8522-01ED5A03F9B3}" type="slidenum">
              <a:rPr lang="en-US" smtClean="0"/>
              <a:pPr/>
              <a:t>14</a:t>
            </a:fld>
            <a:endParaRPr lang="en-US"/>
          </a:p>
        </p:txBody>
      </p:sp>
      <p:pic>
        <p:nvPicPr>
          <p:cNvPr id="5" name="Picture 4" descr="https://media.geeksforgeeks.org/wp-content/cdn-uploads/20190325132552/hamming.png"/>
          <p:cNvPicPr/>
          <p:nvPr/>
        </p:nvPicPr>
        <p:blipFill>
          <a:blip r:embed="rId2"/>
          <a:srcRect/>
          <a:stretch>
            <a:fillRect/>
          </a:stretch>
        </p:blipFill>
        <p:spPr bwMode="auto">
          <a:xfrm>
            <a:off x="2438400" y="2057400"/>
            <a:ext cx="4267200" cy="1981200"/>
          </a:xfrm>
          <a:prstGeom prst="rect">
            <a:avLst/>
          </a:prstGeom>
          <a:noFill/>
          <a:ln w="9525">
            <a:noFill/>
            <a:miter lim="800000"/>
            <a:headEnd/>
            <a:tailEnd/>
          </a:ln>
        </p:spPr>
      </p:pic>
    </p:spTree>
    <p:extLst>
      <p:ext uri="{BB962C8B-B14F-4D97-AF65-F5344CB8AC3E}">
        <p14:creationId xmlns:p14="http://schemas.microsoft.com/office/powerpoint/2010/main" val="3794052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096000"/>
          </a:xfrm>
        </p:spPr>
        <p:txBody>
          <a:bodyPr>
            <a:normAutofit/>
          </a:bodyPr>
          <a:lstStyle/>
          <a:p>
            <a:pPr lvl="0" algn="just" fontAlgn="base">
              <a:buNone/>
            </a:pPr>
            <a:r>
              <a:rPr lang="en-US" sz="2400" dirty="0"/>
              <a:t>4. R8 bit is calculated using parity check at all the bits positions whose binary representation includes a 1 in the fourth position from the least significant bit.</a:t>
            </a:r>
          </a:p>
          <a:p>
            <a:pPr algn="just" fontAlgn="base">
              <a:buNone/>
            </a:pPr>
            <a:r>
              <a:rPr lang="en-US" sz="2400" b="1" dirty="0">
                <a:solidFill>
                  <a:srgbClr val="FF0000"/>
                </a:solidFill>
              </a:rPr>
              <a:t>R8: bit 8,9,10,11</a:t>
            </a:r>
          </a:p>
          <a:p>
            <a:pPr algn="just"/>
            <a:endParaRPr lang="en-US" sz="2400" dirty="0"/>
          </a:p>
          <a:p>
            <a:pPr algn="just"/>
            <a:endParaRPr lang="en-US" sz="2400" dirty="0"/>
          </a:p>
          <a:p>
            <a:pPr algn="just"/>
            <a:endParaRPr lang="en-US" sz="2400" dirty="0"/>
          </a:p>
          <a:p>
            <a:pPr algn="just"/>
            <a:endParaRPr lang="en-US" sz="2400" dirty="0"/>
          </a:p>
          <a:p>
            <a:pPr algn="just"/>
            <a:r>
              <a:rPr lang="en-US" sz="2400" dirty="0"/>
              <a:t>To find the redundant bit R8, we check for even parity. Since the total number of 1’s in all the bit positions corresponding to R8 is an even number the value of R8(parity bit’s value)=0.</a:t>
            </a:r>
          </a:p>
          <a:p>
            <a:pPr algn="just">
              <a:buNone/>
            </a:pPr>
            <a:r>
              <a:rPr lang="en-US" sz="2400" b="1" dirty="0">
                <a:solidFill>
                  <a:srgbClr val="FF0000"/>
                </a:solidFill>
              </a:rPr>
              <a:t>Thus, the data transferred is:</a:t>
            </a:r>
          </a:p>
          <a:p>
            <a:pPr algn="just"/>
            <a:endParaRPr lang="en-US" sz="2400" dirty="0"/>
          </a:p>
        </p:txBody>
      </p:sp>
      <p:sp>
        <p:nvSpPr>
          <p:cNvPr id="4" name="Slide Number Placeholder 3"/>
          <p:cNvSpPr>
            <a:spLocks noGrp="1"/>
          </p:cNvSpPr>
          <p:nvPr>
            <p:ph type="sldNum" sz="quarter" idx="12"/>
          </p:nvPr>
        </p:nvSpPr>
        <p:spPr/>
        <p:txBody>
          <a:bodyPr/>
          <a:lstStyle/>
          <a:p>
            <a:fld id="{CA0281A3-FCAC-4568-8522-01ED5A03F9B3}" type="slidenum">
              <a:rPr lang="en-US" smtClean="0"/>
              <a:pPr/>
              <a:t>15</a:t>
            </a:fld>
            <a:endParaRPr lang="en-US"/>
          </a:p>
        </p:txBody>
      </p:sp>
      <p:pic>
        <p:nvPicPr>
          <p:cNvPr id="5" name="Picture 4" descr="https://media.geeksforgeeks.org/wp-content/uploads/r8araa.jpg"/>
          <p:cNvPicPr/>
          <p:nvPr/>
        </p:nvPicPr>
        <p:blipFill>
          <a:blip r:embed="rId2"/>
          <a:srcRect t="5607" r="9306" b="9813"/>
          <a:stretch>
            <a:fillRect/>
          </a:stretch>
        </p:blipFill>
        <p:spPr bwMode="auto">
          <a:xfrm>
            <a:off x="3505200" y="1600200"/>
            <a:ext cx="4953000" cy="2133600"/>
          </a:xfrm>
          <a:prstGeom prst="rect">
            <a:avLst/>
          </a:prstGeom>
          <a:noFill/>
          <a:ln w="9525">
            <a:noFill/>
            <a:miter lim="800000"/>
            <a:headEnd/>
            <a:tailEnd/>
          </a:ln>
        </p:spPr>
      </p:pic>
      <p:pic>
        <p:nvPicPr>
          <p:cNvPr id="6" name="Picture 5" descr="https://media.geeksforgeeks.org/wp-content/uploads/norarra.jpg"/>
          <p:cNvPicPr/>
          <p:nvPr/>
        </p:nvPicPr>
        <p:blipFill>
          <a:blip r:embed="rId3"/>
          <a:srcRect/>
          <a:stretch>
            <a:fillRect/>
          </a:stretch>
        </p:blipFill>
        <p:spPr bwMode="auto">
          <a:xfrm>
            <a:off x="1524000" y="5410200"/>
            <a:ext cx="5082540" cy="871855"/>
          </a:xfrm>
          <a:prstGeom prst="rect">
            <a:avLst/>
          </a:prstGeom>
          <a:noFill/>
          <a:ln w="9525">
            <a:noFill/>
            <a:miter lim="800000"/>
            <a:headEnd/>
            <a:tailEnd/>
          </a:ln>
        </p:spPr>
      </p:pic>
    </p:spTree>
    <p:extLst>
      <p:ext uri="{BB962C8B-B14F-4D97-AF65-F5344CB8AC3E}">
        <p14:creationId xmlns:p14="http://schemas.microsoft.com/office/powerpoint/2010/main" val="1375891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6037"/>
            <a:ext cx="8534400" cy="6811963"/>
          </a:xfrm>
        </p:spPr>
        <p:txBody>
          <a:bodyPr>
            <a:normAutofit/>
          </a:bodyPr>
          <a:lstStyle/>
          <a:p>
            <a:pPr algn="just" fontAlgn="base">
              <a:buNone/>
            </a:pPr>
            <a:r>
              <a:rPr lang="en-US" sz="2400" b="1" dirty="0">
                <a:solidFill>
                  <a:srgbClr val="FF0000"/>
                </a:solidFill>
              </a:rPr>
              <a:t>Error detection and correction –</a:t>
            </a:r>
            <a:endParaRPr lang="en-US" sz="2400" dirty="0">
              <a:solidFill>
                <a:srgbClr val="FF0000"/>
              </a:solidFill>
            </a:endParaRPr>
          </a:p>
          <a:p>
            <a:pPr algn="just" fontAlgn="base"/>
            <a:r>
              <a:rPr lang="en-US" sz="2400" dirty="0"/>
              <a:t>Suppose in the above example the 6th bit is changed from 0 to 1 during data transmission, then it gives new parity values in the binary number:</a:t>
            </a:r>
          </a:p>
          <a:p>
            <a:pPr algn="just" fontAlgn="base">
              <a:buNone/>
            </a:pPr>
            <a:endParaRPr lang="en-US" sz="2400" dirty="0"/>
          </a:p>
          <a:p>
            <a:pPr algn="just"/>
            <a:endParaRPr lang="en-US" sz="2400" dirty="0"/>
          </a:p>
        </p:txBody>
      </p:sp>
      <p:sp>
        <p:nvSpPr>
          <p:cNvPr id="4" name="Slide Number Placeholder 3"/>
          <p:cNvSpPr>
            <a:spLocks noGrp="1"/>
          </p:cNvSpPr>
          <p:nvPr>
            <p:ph type="sldNum" sz="quarter" idx="12"/>
          </p:nvPr>
        </p:nvSpPr>
        <p:spPr/>
        <p:txBody>
          <a:bodyPr/>
          <a:lstStyle/>
          <a:p>
            <a:fld id="{CA0281A3-FCAC-4568-8522-01ED5A03F9B3}" type="slidenum">
              <a:rPr lang="en-US" smtClean="0"/>
              <a:pPr/>
              <a:t>16</a:t>
            </a:fld>
            <a:endParaRPr lang="en-US"/>
          </a:p>
        </p:txBody>
      </p:sp>
      <p:pic>
        <p:nvPicPr>
          <p:cNvPr id="6" name="Picture 5" descr="https://media.geeksforgeeks.org/wp-content/uploads/multi-array.jpg"/>
          <p:cNvPicPr/>
          <p:nvPr/>
        </p:nvPicPr>
        <p:blipFill>
          <a:blip r:embed="rId2"/>
          <a:srcRect t="5607" b="4439"/>
          <a:stretch>
            <a:fillRect/>
          </a:stretch>
        </p:blipFill>
        <p:spPr bwMode="auto">
          <a:xfrm>
            <a:off x="2888069" y="1600200"/>
            <a:ext cx="6179731" cy="4093535"/>
          </a:xfrm>
          <a:prstGeom prst="rect">
            <a:avLst/>
          </a:prstGeom>
          <a:noFill/>
          <a:ln w="9525">
            <a:noFill/>
            <a:miter lim="800000"/>
            <a:headEnd/>
            <a:tailEnd/>
          </a:ln>
        </p:spPr>
      </p:pic>
      <p:sp>
        <p:nvSpPr>
          <p:cNvPr id="138241" name="Rectangle 1"/>
          <p:cNvSpPr>
            <a:spLocks noChangeArrowheads="1"/>
          </p:cNvSpPr>
          <p:nvPr/>
        </p:nvSpPr>
        <p:spPr bwMode="auto">
          <a:xfrm>
            <a:off x="228600" y="5581471"/>
            <a:ext cx="87630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ea typeface="Times New Roman" pitchFamily="18" charset="0"/>
                <a:cs typeface="Arial" pitchFamily="34" charset="0"/>
              </a:rPr>
              <a:t>The bits give the binary number as 0110 whose decimal representation is 6. Thus, the bit 6 contains an error. To correct the error the 6th bit is changed from 1 to 0.</a:t>
            </a:r>
            <a:endParaRPr kumimoji="0" lang="en-US" sz="2400" b="0" i="0" u="none" strike="noStrike" cap="none" normalizeH="0" baseline="0" dirty="0">
              <a:ln>
                <a:noFill/>
              </a:ln>
              <a:solidFill>
                <a:schemeClr val="tx1"/>
              </a:solidFill>
              <a:effectLst/>
              <a:cs typeface="Arial" pitchFamily="34" charset="0"/>
            </a:endParaRPr>
          </a:p>
        </p:txBody>
      </p:sp>
    </p:spTree>
    <p:extLst>
      <p:ext uri="{BB962C8B-B14F-4D97-AF65-F5344CB8AC3E}">
        <p14:creationId xmlns:p14="http://schemas.microsoft.com/office/powerpoint/2010/main" val="1744799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943537-FC96-4222-9991-C1A16C910E39}"/>
              </a:ext>
            </a:extLst>
          </p:cNvPr>
          <p:cNvSpPr>
            <a:spLocks noGrp="1"/>
          </p:cNvSpPr>
          <p:nvPr>
            <p:ph idx="1"/>
          </p:nvPr>
        </p:nvSpPr>
        <p:spPr>
          <a:xfrm>
            <a:off x="266700" y="1066800"/>
            <a:ext cx="8610600" cy="3902075"/>
          </a:xfrm>
        </p:spPr>
        <p:txBody>
          <a:bodyPr>
            <a:normAutofit lnSpcReduction="10000"/>
          </a:bodyPr>
          <a:lstStyle/>
          <a:p>
            <a:pPr marL="0" indent="0" algn="ctr">
              <a:spcBef>
                <a:spcPts val="0"/>
              </a:spcBef>
              <a:buNone/>
            </a:pPr>
            <a:r>
              <a:rPr lang="en-US" sz="2800" b="1" i="0" u="none" strike="noStrike" baseline="0" dirty="0">
                <a:solidFill>
                  <a:srgbClr val="FF0000"/>
                </a:solidFill>
              </a:rPr>
              <a:t>2. Binary convolutional codes:</a:t>
            </a:r>
          </a:p>
          <a:p>
            <a:pPr algn="just">
              <a:lnSpc>
                <a:spcPct val="114000"/>
              </a:lnSpc>
              <a:spcBef>
                <a:spcPts val="0"/>
              </a:spcBef>
            </a:pPr>
            <a:r>
              <a:rPr lang="en-US" sz="2400" b="0" i="0" u="none" strike="noStrike" baseline="0" dirty="0"/>
              <a:t> An encoder processes a sequence of input bits and generates a sequence of output bits. There is no natural message size or encoding boundary as in a block code.</a:t>
            </a:r>
          </a:p>
          <a:p>
            <a:pPr algn="just">
              <a:lnSpc>
                <a:spcPct val="114000"/>
              </a:lnSpc>
              <a:spcBef>
                <a:spcPts val="0"/>
              </a:spcBef>
            </a:pPr>
            <a:r>
              <a:rPr lang="en-US" sz="2400" b="0" i="0" u="none" strike="noStrike" baseline="0" dirty="0"/>
              <a:t>The </a:t>
            </a:r>
            <a:r>
              <a:rPr lang="en-US" sz="2400" b="0" i="0" u="none" strike="noStrike" baseline="0" dirty="0">
                <a:solidFill>
                  <a:srgbClr val="FF0000"/>
                </a:solidFill>
              </a:rPr>
              <a:t>output depends </a:t>
            </a:r>
            <a:r>
              <a:rPr lang="en-US" sz="2400" b="0" i="0" u="none" strike="noStrike" baseline="0" dirty="0"/>
              <a:t>on the current and previous input bits. That is, the encoder has memory. </a:t>
            </a:r>
          </a:p>
          <a:p>
            <a:pPr algn="just">
              <a:lnSpc>
                <a:spcPct val="114000"/>
              </a:lnSpc>
              <a:spcBef>
                <a:spcPts val="0"/>
              </a:spcBef>
            </a:pPr>
            <a:r>
              <a:rPr lang="en-US" sz="2400" b="0" i="0" u="none" strike="noStrike" baseline="0" dirty="0"/>
              <a:t>The number of previous bits on which the output depends is called the constraint length of the code. Convolutional codes are specified in terms of their rate and constraint length.</a:t>
            </a:r>
          </a:p>
          <a:p>
            <a:pPr algn="just">
              <a:lnSpc>
                <a:spcPct val="114000"/>
              </a:lnSpc>
              <a:spcBef>
                <a:spcPts val="0"/>
              </a:spcBef>
            </a:pPr>
            <a:r>
              <a:rPr lang="en-US" sz="2400" b="0" i="0" u="none" strike="noStrike" baseline="0" dirty="0">
                <a:solidFill>
                  <a:srgbClr val="FF0000"/>
                </a:solidFill>
              </a:rPr>
              <a:t>Convolutional codes are widely used in deployed networks.</a:t>
            </a:r>
          </a:p>
          <a:p>
            <a:pPr algn="just">
              <a:spcBef>
                <a:spcPts val="0"/>
              </a:spcBef>
            </a:pPr>
            <a:endParaRPr lang="en-US" sz="2400" dirty="0"/>
          </a:p>
        </p:txBody>
      </p:sp>
      <p:sp>
        <p:nvSpPr>
          <p:cNvPr id="4" name="Slide Number Placeholder 3">
            <a:extLst>
              <a:ext uri="{FF2B5EF4-FFF2-40B4-BE49-F238E27FC236}">
                <a16:creationId xmlns:a16="http://schemas.microsoft.com/office/drawing/2014/main" id="{5932A2B3-17B6-4D2A-90AA-65B3FDDD8B92}"/>
              </a:ext>
            </a:extLst>
          </p:cNvPr>
          <p:cNvSpPr>
            <a:spLocks noGrp="1"/>
          </p:cNvSpPr>
          <p:nvPr>
            <p:ph type="sldNum" sz="quarter" idx="12"/>
          </p:nvPr>
        </p:nvSpPr>
        <p:spPr/>
        <p:txBody>
          <a:bodyPr/>
          <a:lstStyle/>
          <a:p>
            <a:fld id="{CA0281A3-FCAC-4568-8522-01ED5A03F9B3}" type="slidenum">
              <a:rPr lang="en-US" smtClean="0"/>
              <a:pPr/>
              <a:t>17</a:t>
            </a:fld>
            <a:endParaRPr lang="en-US"/>
          </a:p>
        </p:txBody>
      </p:sp>
    </p:spTree>
    <p:extLst>
      <p:ext uri="{BB962C8B-B14F-4D97-AF65-F5344CB8AC3E}">
        <p14:creationId xmlns:p14="http://schemas.microsoft.com/office/powerpoint/2010/main" val="1173769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EA5A89-209F-482F-96D9-810A0EBD0D95}"/>
              </a:ext>
            </a:extLst>
          </p:cNvPr>
          <p:cNvSpPr>
            <a:spLocks noGrp="1"/>
          </p:cNvSpPr>
          <p:nvPr>
            <p:ph idx="1"/>
          </p:nvPr>
        </p:nvSpPr>
        <p:spPr>
          <a:xfrm>
            <a:off x="457200" y="3460304"/>
            <a:ext cx="8229600" cy="2896046"/>
          </a:xfrm>
        </p:spPr>
        <p:txBody>
          <a:bodyPr>
            <a:normAutofit lnSpcReduction="10000"/>
          </a:bodyPr>
          <a:lstStyle/>
          <a:p>
            <a:pPr algn="just"/>
            <a:r>
              <a:rPr lang="en-US" sz="2400" dirty="0"/>
              <a:t>Each input bit on the left-hand side produces two output bits on the right-hand side that are XOR sums of the input and internal state. </a:t>
            </a:r>
          </a:p>
          <a:p>
            <a:pPr algn="just"/>
            <a:r>
              <a:rPr lang="en-US" sz="2400" dirty="0"/>
              <a:t>Since it deals with bits and performs linear operations, this is a binary, linear convolutional code. </a:t>
            </a:r>
          </a:p>
          <a:p>
            <a:pPr algn="just"/>
            <a:r>
              <a:rPr lang="en-US" sz="2400" dirty="0"/>
              <a:t>Since 1 input bit produces 2 output bits, the code rate is 1/2. It is not systematic since none of the output bits is simply the input bit.</a:t>
            </a:r>
          </a:p>
        </p:txBody>
      </p:sp>
      <p:sp>
        <p:nvSpPr>
          <p:cNvPr id="4" name="Slide Number Placeholder 3">
            <a:extLst>
              <a:ext uri="{FF2B5EF4-FFF2-40B4-BE49-F238E27FC236}">
                <a16:creationId xmlns:a16="http://schemas.microsoft.com/office/drawing/2014/main" id="{8146A91E-A3E9-4206-AA2B-3182C3DFD375}"/>
              </a:ext>
            </a:extLst>
          </p:cNvPr>
          <p:cNvSpPr>
            <a:spLocks noGrp="1"/>
          </p:cNvSpPr>
          <p:nvPr>
            <p:ph type="sldNum" sz="quarter" idx="12"/>
          </p:nvPr>
        </p:nvSpPr>
        <p:spPr/>
        <p:txBody>
          <a:bodyPr/>
          <a:lstStyle/>
          <a:p>
            <a:fld id="{CA0281A3-FCAC-4568-8522-01ED5A03F9B3}" type="slidenum">
              <a:rPr lang="en-US" smtClean="0"/>
              <a:pPr/>
              <a:t>18</a:t>
            </a:fld>
            <a:endParaRPr lang="en-US"/>
          </a:p>
        </p:txBody>
      </p:sp>
      <p:pic>
        <p:nvPicPr>
          <p:cNvPr id="5" name="Picture 4">
            <a:extLst>
              <a:ext uri="{FF2B5EF4-FFF2-40B4-BE49-F238E27FC236}">
                <a16:creationId xmlns:a16="http://schemas.microsoft.com/office/drawing/2014/main" id="{909C628A-83E0-455D-837D-768EBB7230E4}"/>
              </a:ext>
            </a:extLst>
          </p:cNvPr>
          <p:cNvPicPr>
            <a:picLocks noChangeAspect="1"/>
          </p:cNvPicPr>
          <p:nvPr/>
        </p:nvPicPr>
        <p:blipFill>
          <a:blip r:embed="rId2"/>
          <a:stretch>
            <a:fillRect/>
          </a:stretch>
        </p:blipFill>
        <p:spPr>
          <a:xfrm>
            <a:off x="838200" y="76200"/>
            <a:ext cx="7391400" cy="2896046"/>
          </a:xfrm>
          <a:prstGeom prst="rect">
            <a:avLst/>
          </a:prstGeom>
        </p:spPr>
      </p:pic>
      <p:sp>
        <p:nvSpPr>
          <p:cNvPr id="7" name="TextBox 6">
            <a:extLst>
              <a:ext uri="{FF2B5EF4-FFF2-40B4-BE49-F238E27FC236}">
                <a16:creationId xmlns:a16="http://schemas.microsoft.com/office/drawing/2014/main" id="{55E39773-26D3-4456-B65C-8544C25092A4}"/>
              </a:ext>
            </a:extLst>
          </p:cNvPr>
          <p:cNvSpPr txBox="1"/>
          <p:nvPr/>
        </p:nvSpPr>
        <p:spPr>
          <a:xfrm>
            <a:off x="1295400" y="2862560"/>
            <a:ext cx="7391400" cy="461665"/>
          </a:xfrm>
          <a:prstGeom prst="rect">
            <a:avLst/>
          </a:prstGeom>
          <a:noFill/>
        </p:spPr>
        <p:txBody>
          <a:bodyPr wrap="square">
            <a:spAutoFit/>
          </a:bodyPr>
          <a:lstStyle/>
          <a:p>
            <a:r>
              <a:rPr lang="en-US" sz="2400" b="1" i="0" u="none" strike="noStrike" baseline="0" dirty="0">
                <a:solidFill>
                  <a:srgbClr val="FF0000"/>
                </a:solidFill>
              </a:rPr>
              <a:t>The NASA binary convolutional code used in 802.11.</a:t>
            </a:r>
            <a:endParaRPr lang="en-US" sz="2400" b="1" dirty="0">
              <a:solidFill>
                <a:srgbClr val="FF0000"/>
              </a:solidFill>
            </a:endParaRPr>
          </a:p>
        </p:txBody>
      </p:sp>
    </p:spTree>
    <p:extLst>
      <p:ext uri="{BB962C8B-B14F-4D97-AF65-F5344CB8AC3E}">
        <p14:creationId xmlns:p14="http://schemas.microsoft.com/office/powerpoint/2010/main" val="3345983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B786F4-A280-4DA7-9D5D-EAA379E6CFA8}"/>
              </a:ext>
            </a:extLst>
          </p:cNvPr>
          <p:cNvSpPr>
            <a:spLocks noGrp="1"/>
          </p:cNvSpPr>
          <p:nvPr>
            <p:ph idx="1"/>
          </p:nvPr>
        </p:nvSpPr>
        <p:spPr>
          <a:xfrm>
            <a:off x="228600" y="136526"/>
            <a:ext cx="8686800" cy="6219824"/>
          </a:xfrm>
        </p:spPr>
        <p:txBody>
          <a:bodyPr>
            <a:noAutofit/>
          </a:bodyPr>
          <a:lstStyle/>
          <a:p>
            <a:pPr marL="0" indent="0" algn="ctr">
              <a:spcBef>
                <a:spcPts val="0"/>
              </a:spcBef>
              <a:buNone/>
            </a:pPr>
            <a:r>
              <a:rPr lang="en-US" sz="2800" b="1" i="0" u="none" strike="noStrike" baseline="0" dirty="0">
                <a:solidFill>
                  <a:srgbClr val="FF0000"/>
                </a:solidFill>
              </a:rPr>
              <a:t>3. Reed-Solomon code</a:t>
            </a:r>
            <a:r>
              <a:rPr lang="en-US" sz="2800" b="1" dirty="0">
                <a:solidFill>
                  <a:srgbClr val="FF0000"/>
                </a:solidFill>
              </a:rPr>
              <a:t>:</a:t>
            </a:r>
            <a:r>
              <a:rPr lang="en-US" sz="2800" b="0" i="0" u="none" strike="noStrike" baseline="0" dirty="0">
                <a:solidFill>
                  <a:srgbClr val="FF0000"/>
                </a:solidFill>
              </a:rPr>
              <a:t> </a:t>
            </a:r>
          </a:p>
          <a:p>
            <a:pPr algn="just">
              <a:spcBef>
                <a:spcPts val="0"/>
              </a:spcBef>
            </a:pPr>
            <a:r>
              <a:rPr lang="en-US" sz="2200" b="0" i="0" u="none" strike="noStrike" baseline="0" dirty="0"/>
              <a:t>Like Hamming codes, Reed-Solomon codes are linear block codes, and they are often systematic too. Unlike Hamming codes, which operate on individual bits, Reed-Solomon codes operate on </a:t>
            </a:r>
            <a:r>
              <a:rPr lang="en-US" sz="2200" b="0" i="1" u="none" strike="noStrike" baseline="0" dirty="0"/>
              <a:t>m </a:t>
            </a:r>
            <a:r>
              <a:rPr lang="en-US" sz="2200" b="0" i="0" u="none" strike="noStrike" baseline="0" dirty="0"/>
              <a:t>bit symbols.</a:t>
            </a:r>
          </a:p>
          <a:p>
            <a:pPr algn="just">
              <a:spcBef>
                <a:spcPts val="0"/>
              </a:spcBef>
            </a:pPr>
            <a:r>
              <a:rPr lang="en-US" sz="2200" dirty="0"/>
              <a:t>Reed-Solomon codes are based on the fact that every n degree polynomial is uniquely determined by n + 1 points.</a:t>
            </a:r>
          </a:p>
          <a:p>
            <a:pPr algn="just">
              <a:spcBef>
                <a:spcPts val="0"/>
              </a:spcBef>
            </a:pPr>
            <a:r>
              <a:rPr lang="en-US" sz="2200" dirty="0"/>
              <a:t>Reed-Solomon codes are widely used in practice because of their strong error-correction properties, particularly for burst errors. They are used for DSL, data over cable, satellite communications, and perhaps most ubiquitously on CDs, DVDs, and Blu-ray discs. </a:t>
            </a:r>
          </a:p>
          <a:p>
            <a:pPr algn="just">
              <a:spcBef>
                <a:spcPts val="0"/>
              </a:spcBef>
            </a:pPr>
            <a:r>
              <a:rPr lang="en-US" sz="2200" dirty="0"/>
              <a:t>Reed-Solomon codes are often used in combination with other codes such as a convolutional code.</a:t>
            </a:r>
          </a:p>
          <a:p>
            <a:pPr algn="just">
              <a:spcBef>
                <a:spcPts val="0"/>
              </a:spcBef>
            </a:pPr>
            <a:r>
              <a:rPr lang="en-US" sz="2200" dirty="0"/>
              <a:t>Convolutional codes are effective at handling isolated bit errors, but they will fail, likely with a burst of errors, if there are too many errors in the received bit stream. </a:t>
            </a:r>
          </a:p>
          <a:p>
            <a:pPr algn="just">
              <a:spcBef>
                <a:spcPts val="0"/>
              </a:spcBef>
            </a:pPr>
            <a:r>
              <a:rPr lang="en-US" sz="2200" dirty="0"/>
              <a:t>By adding a Reed-Solomon code within the convolutional code, the Reed-Solomon decoding can mop up the error bursts, a task at which it is very good. The overall code then provides good protection against both single and burst errors.</a:t>
            </a:r>
          </a:p>
          <a:p>
            <a:pPr algn="just">
              <a:spcBef>
                <a:spcPts val="0"/>
              </a:spcBef>
            </a:pPr>
            <a:endParaRPr lang="en-US" sz="2200" dirty="0"/>
          </a:p>
        </p:txBody>
      </p:sp>
      <p:sp>
        <p:nvSpPr>
          <p:cNvPr id="4" name="Slide Number Placeholder 3">
            <a:extLst>
              <a:ext uri="{FF2B5EF4-FFF2-40B4-BE49-F238E27FC236}">
                <a16:creationId xmlns:a16="http://schemas.microsoft.com/office/drawing/2014/main" id="{D737F723-4731-43EF-B26B-29EE8DC93AF6}"/>
              </a:ext>
            </a:extLst>
          </p:cNvPr>
          <p:cNvSpPr>
            <a:spLocks noGrp="1"/>
          </p:cNvSpPr>
          <p:nvPr>
            <p:ph type="sldNum" sz="quarter" idx="12"/>
          </p:nvPr>
        </p:nvSpPr>
        <p:spPr/>
        <p:txBody>
          <a:bodyPr/>
          <a:lstStyle/>
          <a:p>
            <a:fld id="{CA0281A3-FCAC-4568-8522-01ED5A03F9B3}" type="slidenum">
              <a:rPr lang="en-US" smtClean="0"/>
              <a:pPr/>
              <a:t>19</a:t>
            </a:fld>
            <a:endParaRPr lang="en-US"/>
          </a:p>
        </p:txBody>
      </p:sp>
    </p:spTree>
    <p:extLst>
      <p:ext uri="{BB962C8B-B14F-4D97-AF65-F5344CB8AC3E}">
        <p14:creationId xmlns:p14="http://schemas.microsoft.com/office/powerpoint/2010/main" val="1356511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763000" cy="6400800"/>
          </a:xfrm>
        </p:spPr>
        <p:txBody>
          <a:bodyPr>
            <a:normAutofit/>
          </a:bodyPr>
          <a:lstStyle/>
          <a:p>
            <a:pPr algn="just">
              <a:buNone/>
            </a:pPr>
            <a:r>
              <a:rPr lang="en-US" sz="2800" b="1" dirty="0">
                <a:solidFill>
                  <a:srgbClr val="FF0000"/>
                </a:solidFill>
              </a:rPr>
              <a:t>DATA LINK LAYER DESIGN ISSUES</a:t>
            </a:r>
          </a:p>
          <a:p>
            <a:pPr algn="just">
              <a:buNone/>
            </a:pPr>
            <a:r>
              <a:rPr lang="en-US" sz="2800" dirty="0"/>
              <a:t>The data link layer uses the services of the physical layer to send and receive bits over communication channels. </a:t>
            </a:r>
          </a:p>
          <a:p>
            <a:pPr algn="just"/>
            <a:r>
              <a:rPr lang="en-US" sz="2800" dirty="0">
                <a:solidFill>
                  <a:srgbClr val="FF0000"/>
                </a:solidFill>
              </a:rPr>
              <a:t>It has a number of functions, including:</a:t>
            </a:r>
          </a:p>
          <a:p>
            <a:pPr algn="just">
              <a:buNone/>
            </a:pPr>
            <a:r>
              <a:rPr lang="en-US" sz="2800" dirty="0"/>
              <a:t>1. Providing a well-defined service interface to the network layer.</a:t>
            </a:r>
          </a:p>
          <a:p>
            <a:pPr algn="just">
              <a:buNone/>
            </a:pPr>
            <a:r>
              <a:rPr lang="en-US" sz="2800" dirty="0"/>
              <a:t>2. Dealing with transmission errors.</a:t>
            </a:r>
          </a:p>
          <a:p>
            <a:pPr algn="just">
              <a:buNone/>
            </a:pPr>
            <a:r>
              <a:rPr lang="en-US" sz="2800" dirty="0"/>
              <a:t>3. Regulating the flow of data so that slow receivers are not swamped by fast senders.</a:t>
            </a:r>
          </a:p>
          <a:p>
            <a:pPr algn="just"/>
            <a:r>
              <a:rPr lang="en-US" sz="2800" dirty="0"/>
              <a:t>Each frame contains a frame header, a payload field for holding the packet, and a frame trailer.</a:t>
            </a:r>
          </a:p>
          <a:p>
            <a:pPr algn="just"/>
            <a:endParaRPr lang="en-US" sz="2800" dirty="0"/>
          </a:p>
        </p:txBody>
      </p:sp>
      <p:sp>
        <p:nvSpPr>
          <p:cNvPr id="6" name="Slide Number Placeholder 5"/>
          <p:cNvSpPr>
            <a:spLocks noGrp="1"/>
          </p:cNvSpPr>
          <p:nvPr>
            <p:ph type="sldNum" sz="quarter" idx="12"/>
          </p:nvPr>
        </p:nvSpPr>
        <p:spPr/>
        <p:txBody>
          <a:bodyPr/>
          <a:lstStyle/>
          <a:p>
            <a:fld id="{CA0281A3-FCAC-4568-8522-01ED5A03F9B3}"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17206-EA9D-40AE-BC7D-3DB1A19371EF}"/>
              </a:ext>
            </a:extLst>
          </p:cNvPr>
          <p:cNvSpPr>
            <a:spLocks noGrp="1"/>
          </p:cNvSpPr>
          <p:nvPr>
            <p:ph type="title"/>
          </p:nvPr>
        </p:nvSpPr>
        <p:spPr>
          <a:xfrm>
            <a:off x="457200" y="274638"/>
            <a:ext cx="8229600" cy="715962"/>
          </a:xfrm>
        </p:spPr>
        <p:txBody>
          <a:bodyPr>
            <a:normAutofit/>
          </a:bodyPr>
          <a:lstStyle/>
          <a:p>
            <a:pPr algn="l"/>
            <a:r>
              <a:rPr lang="en-US" sz="3200" b="1" dirty="0">
                <a:solidFill>
                  <a:srgbClr val="FF0000"/>
                </a:solidFill>
              </a:rPr>
              <a:t>4. LDPC (Low-Density Parity Check) code.</a:t>
            </a:r>
          </a:p>
        </p:txBody>
      </p:sp>
      <p:sp>
        <p:nvSpPr>
          <p:cNvPr id="3" name="Content Placeholder 2">
            <a:extLst>
              <a:ext uri="{FF2B5EF4-FFF2-40B4-BE49-F238E27FC236}">
                <a16:creationId xmlns:a16="http://schemas.microsoft.com/office/drawing/2014/main" id="{799EC934-8405-47E0-B0F5-D4FC89A87C0C}"/>
              </a:ext>
            </a:extLst>
          </p:cNvPr>
          <p:cNvSpPr>
            <a:spLocks noGrp="1"/>
          </p:cNvSpPr>
          <p:nvPr>
            <p:ph idx="1"/>
          </p:nvPr>
        </p:nvSpPr>
        <p:spPr>
          <a:xfrm>
            <a:off x="457200" y="990600"/>
            <a:ext cx="8382000" cy="5592762"/>
          </a:xfrm>
        </p:spPr>
        <p:txBody>
          <a:bodyPr>
            <a:noAutofit/>
          </a:bodyPr>
          <a:lstStyle/>
          <a:p>
            <a:pPr algn="just"/>
            <a:r>
              <a:rPr lang="en-US" sz="2400" b="0" i="0" u="none" strike="noStrike" baseline="0" dirty="0"/>
              <a:t>In an LDPC code, each output bit is formed from only a fraction of the input bits. </a:t>
            </a:r>
          </a:p>
          <a:p>
            <a:pPr algn="just"/>
            <a:r>
              <a:rPr lang="en-US" sz="2400" b="0" i="0" u="none" strike="noStrike" baseline="0" dirty="0"/>
              <a:t>This leads to a matrix representation of the code that has a low density of 1s, hence the name for the code. </a:t>
            </a:r>
          </a:p>
          <a:p>
            <a:pPr algn="just"/>
            <a:r>
              <a:rPr lang="en-US" sz="2400" b="0" i="0" u="none" strike="noStrike" baseline="0" dirty="0"/>
              <a:t>The </a:t>
            </a:r>
            <a:r>
              <a:rPr lang="en-US" sz="2400" b="1" i="0" u="none" strike="noStrike" baseline="0" dirty="0">
                <a:solidFill>
                  <a:srgbClr val="FF0000"/>
                </a:solidFill>
              </a:rPr>
              <a:t>received codewords </a:t>
            </a:r>
            <a:r>
              <a:rPr lang="en-US" sz="2400" b="0" i="0" u="none" strike="noStrike" baseline="0" dirty="0"/>
              <a:t>are decoded with an approximation algorithm that iteratively improves on a best fit of the received data to a legal codeword. This corrects errors.</a:t>
            </a:r>
          </a:p>
          <a:p>
            <a:pPr algn="just"/>
            <a:r>
              <a:rPr lang="en-US" sz="2400" b="1" i="0" u="none" strike="noStrike" baseline="0" dirty="0">
                <a:solidFill>
                  <a:srgbClr val="FF0000"/>
                </a:solidFill>
              </a:rPr>
              <a:t>LDPC codes are practical for large block sizes </a:t>
            </a:r>
            <a:r>
              <a:rPr lang="en-US" sz="2400" b="0" i="0" u="none" strike="noStrike" baseline="0" dirty="0"/>
              <a:t>and have excellent error-correction abilities that outperform many other codes (including the ones we have looked at) in practice. For this reason they are rapidly being included in new protocols.</a:t>
            </a:r>
          </a:p>
          <a:p>
            <a:pPr algn="just"/>
            <a:r>
              <a:rPr lang="en-US" sz="2400" b="0" i="0" u="none" strike="noStrike" baseline="0" dirty="0"/>
              <a:t>They are part of the standard for </a:t>
            </a:r>
            <a:r>
              <a:rPr lang="en-US" sz="2400" b="0" i="0" u="none" strike="noStrike" baseline="0" dirty="0">
                <a:solidFill>
                  <a:srgbClr val="FF0000"/>
                </a:solidFill>
              </a:rPr>
              <a:t>digital video broadcasting</a:t>
            </a:r>
            <a:r>
              <a:rPr lang="en-US" sz="2400" b="0" i="0" u="none" strike="noStrike" baseline="0" dirty="0"/>
              <a:t>, 10 Gbps Ethernet, power-line networks, and the latest version of 802.11. Expect to see more of them in future networks.</a:t>
            </a:r>
            <a:endParaRPr lang="en-US" sz="2400" dirty="0"/>
          </a:p>
        </p:txBody>
      </p:sp>
      <p:sp>
        <p:nvSpPr>
          <p:cNvPr id="4" name="Slide Number Placeholder 3">
            <a:extLst>
              <a:ext uri="{FF2B5EF4-FFF2-40B4-BE49-F238E27FC236}">
                <a16:creationId xmlns:a16="http://schemas.microsoft.com/office/drawing/2014/main" id="{81211C5D-9375-4ED9-BACF-FDD98C0C2BDE}"/>
              </a:ext>
            </a:extLst>
          </p:cNvPr>
          <p:cNvSpPr>
            <a:spLocks noGrp="1"/>
          </p:cNvSpPr>
          <p:nvPr>
            <p:ph type="sldNum" sz="quarter" idx="12"/>
          </p:nvPr>
        </p:nvSpPr>
        <p:spPr/>
        <p:txBody>
          <a:bodyPr/>
          <a:lstStyle/>
          <a:p>
            <a:fld id="{CA0281A3-FCAC-4568-8522-01ED5A03F9B3}" type="slidenum">
              <a:rPr lang="en-US" smtClean="0"/>
              <a:pPr/>
              <a:t>20</a:t>
            </a:fld>
            <a:endParaRPr lang="en-US"/>
          </a:p>
        </p:txBody>
      </p:sp>
    </p:spTree>
    <p:extLst>
      <p:ext uri="{BB962C8B-B14F-4D97-AF65-F5344CB8AC3E}">
        <p14:creationId xmlns:p14="http://schemas.microsoft.com/office/powerpoint/2010/main" val="2794843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9D9AD-09C1-4993-BA76-FC47DCB52D44}"/>
              </a:ext>
            </a:extLst>
          </p:cNvPr>
          <p:cNvSpPr>
            <a:spLocks noGrp="1"/>
          </p:cNvSpPr>
          <p:nvPr>
            <p:ph type="title"/>
          </p:nvPr>
        </p:nvSpPr>
        <p:spPr>
          <a:xfrm>
            <a:off x="457200" y="274638"/>
            <a:ext cx="8229600" cy="639762"/>
          </a:xfrm>
        </p:spPr>
        <p:txBody>
          <a:bodyPr>
            <a:normAutofit/>
          </a:bodyPr>
          <a:lstStyle/>
          <a:p>
            <a:r>
              <a:rPr lang="en-US" sz="3200" b="1" i="0" u="none" strike="noStrike" baseline="0" dirty="0">
                <a:solidFill>
                  <a:srgbClr val="FF0000"/>
                </a:solidFill>
                <a:latin typeface="+mn-lt"/>
              </a:rPr>
              <a:t>Error-correcting codes</a:t>
            </a:r>
            <a:endParaRPr lang="en-US" sz="3200" b="1" dirty="0">
              <a:solidFill>
                <a:srgbClr val="FF0000"/>
              </a:solidFill>
              <a:latin typeface="+mn-lt"/>
            </a:endParaRPr>
          </a:p>
        </p:txBody>
      </p:sp>
      <p:sp>
        <p:nvSpPr>
          <p:cNvPr id="3" name="Content Placeholder 2">
            <a:extLst>
              <a:ext uri="{FF2B5EF4-FFF2-40B4-BE49-F238E27FC236}">
                <a16:creationId xmlns:a16="http://schemas.microsoft.com/office/drawing/2014/main" id="{E6569F5B-F721-48F1-A385-D26B75C257E3}"/>
              </a:ext>
            </a:extLst>
          </p:cNvPr>
          <p:cNvSpPr>
            <a:spLocks noGrp="1"/>
          </p:cNvSpPr>
          <p:nvPr>
            <p:ph idx="1"/>
          </p:nvPr>
        </p:nvSpPr>
        <p:spPr>
          <a:xfrm>
            <a:off x="457200" y="1066800"/>
            <a:ext cx="8382000" cy="5059363"/>
          </a:xfrm>
        </p:spPr>
        <p:txBody>
          <a:bodyPr>
            <a:normAutofit/>
          </a:bodyPr>
          <a:lstStyle/>
          <a:p>
            <a:pPr algn="just"/>
            <a:r>
              <a:rPr lang="en-US" sz="2400" b="1" i="0" u="none" strike="noStrike" baseline="0" dirty="0">
                <a:solidFill>
                  <a:srgbClr val="0000FF"/>
                </a:solidFill>
              </a:rPr>
              <a:t>Error-correcting codes </a:t>
            </a:r>
            <a:r>
              <a:rPr lang="en-US" sz="2400" b="0" i="0" u="none" strike="noStrike" baseline="0" dirty="0"/>
              <a:t>are widely used on wireless links, which are notoriously noisy and error prone when compared to optical fibers.</a:t>
            </a:r>
          </a:p>
          <a:p>
            <a:pPr algn="just"/>
            <a:r>
              <a:rPr lang="en-US" sz="2400" dirty="0"/>
              <a:t>However, over fiber or high-quality copper, the error rate is much lower, so error detection and retransmission is usually more efficient there for dealing with the occasional error.</a:t>
            </a:r>
          </a:p>
          <a:p>
            <a:pPr marL="0" indent="0" algn="just">
              <a:buNone/>
            </a:pPr>
            <a:r>
              <a:rPr lang="en-US" sz="2400" b="1" dirty="0">
                <a:solidFill>
                  <a:srgbClr val="FF0000"/>
                </a:solidFill>
              </a:rPr>
              <a:t>Three different error-detecting codes. They are all linear, systematic block codes:</a:t>
            </a:r>
          </a:p>
          <a:p>
            <a:pPr marL="457200" indent="-457200" algn="just">
              <a:buFont typeface="+mj-lt"/>
              <a:buAutoNum type="arabicPeriod"/>
            </a:pPr>
            <a:r>
              <a:rPr lang="en-US" sz="2400" b="1" dirty="0">
                <a:solidFill>
                  <a:srgbClr val="0000FF"/>
                </a:solidFill>
              </a:rPr>
              <a:t>Parity.</a:t>
            </a:r>
          </a:p>
          <a:p>
            <a:pPr marL="457200" indent="-457200" algn="just">
              <a:buFont typeface="+mj-lt"/>
              <a:buAutoNum type="arabicPeriod"/>
            </a:pPr>
            <a:r>
              <a:rPr lang="en-US" sz="2400" b="1" dirty="0">
                <a:solidFill>
                  <a:srgbClr val="0000FF"/>
                </a:solidFill>
              </a:rPr>
              <a:t>Checksums.</a:t>
            </a:r>
          </a:p>
          <a:p>
            <a:pPr marL="457200" indent="-457200" algn="just">
              <a:buFont typeface="+mj-lt"/>
              <a:buAutoNum type="arabicPeriod"/>
            </a:pPr>
            <a:r>
              <a:rPr lang="en-US" sz="2400" b="1" dirty="0">
                <a:solidFill>
                  <a:srgbClr val="0000FF"/>
                </a:solidFill>
              </a:rPr>
              <a:t>Cyclic Redundancy Checks (CRCs).</a:t>
            </a:r>
          </a:p>
        </p:txBody>
      </p:sp>
      <p:sp>
        <p:nvSpPr>
          <p:cNvPr id="4" name="Slide Number Placeholder 3">
            <a:extLst>
              <a:ext uri="{FF2B5EF4-FFF2-40B4-BE49-F238E27FC236}">
                <a16:creationId xmlns:a16="http://schemas.microsoft.com/office/drawing/2014/main" id="{1955E2C9-CBCC-4F1D-A631-3EECEAE70B98}"/>
              </a:ext>
            </a:extLst>
          </p:cNvPr>
          <p:cNvSpPr>
            <a:spLocks noGrp="1"/>
          </p:cNvSpPr>
          <p:nvPr>
            <p:ph type="sldNum" sz="quarter" idx="12"/>
          </p:nvPr>
        </p:nvSpPr>
        <p:spPr/>
        <p:txBody>
          <a:bodyPr/>
          <a:lstStyle/>
          <a:p>
            <a:fld id="{CA0281A3-FCAC-4568-8522-01ED5A03F9B3}" type="slidenum">
              <a:rPr lang="en-US" smtClean="0"/>
              <a:pPr/>
              <a:t>21</a:t>
            </a:fld>
            <a:endParaRPr lang="en-US"/>
          </a:p>
        </p:txBody>
      </p:sp>
    </p:spTree>
    <p:extLst>
      <p:ext uri="{BB962C8B-B14F-4D97-AF65-F5344CB8AC3E}">
        <p14:creationId xmlns:p14="http://schemas.microsoft.com/office/powerpoint/2010/main" val="3784431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F0AD-7F22-4076-B01E-4AE6B2DA18BC}"/>
              </a:ext>
            </a:extLst>
          </p:cNvPr>
          <p:cNvSpPr>
            <a:spLocks noGrp="1"/>
          </p:cNvSpPr>
          <p:nvPr>
            <p:ph type="title"/>
          </p:nvPr>
        </p:nvSpPr>
        <p:spPr>
          <a:xfrm>
            <a:off x="457200" y="136526"/>
            <a:ext cx="8229600" cy="595312"/>
          </a:xfrm>
        </p:spPr>
        <p:txBody>
          <a:bodyPr>
            <a:normAutofit/>
          </a:bodyPr>
          <a:lstStyle/>
          <a:p>
            <a:r>
              <a:rPr lang="en-US" sz="3200" b="1" i="0" u="none" strike="noStrike" baseline="0" dirty="0">
                <a:solidFill>
                  <a:srgbClr val="FF0000"/>
                </a:solidFill>
                <a:latin typeface="+mn-lt"/>
              </a:rPr>
              <a:t>1. Parity bit</a:t>
            </a:r>
            <a:endParaRPr lang="en-US" sz="3200" b="1" dirty="0">
              <a:solidFill>
                <a:srgbClr val="FF0000"/>
              </a:solidFill>
              <a:latin typeface="+mn-lt"/>
            </a:endParaRPr>
          </a:p>
        </p:txBody>
      </p:sp>
      <p:sp>
        <p:nvSpPr>
          <p:cNvPr id="3" name="Content Placeholder 2">
            <a:extLst>
              <a:ext uri="{FF2B5EF4-FFF2-40B4-BE49-F238E27FC236}">
                <a16:creationId xmlns:a16="http://schemas.microsoft.com/office/drawing/2014/main" id="{AB1CFA67-F9D3-4CAF-91DD-22FA93FAF711}"/>
              </a:ext>
            </a:extLst>
          </p:cNvPr>
          <p:cNvSpPr>
            <a:spLocks noGrp="1"/>
          </p:cNvSpPr>
          <p:nvPr>
            <p:ph idx="1"/>
          </p:nvPr>
        </p:nvSpPr>
        <p:spPr>
          <a:xfrm>
            <a:off x="304800" y="731838"/>
            <a:ext cx="8610600" cy="5989636"/>
          </a:xfrm>
        </p:spPr>
        <p:txBody>
          <a:bodyPr>
            <a:noAutofit/>
          </a:bodyPr>
          <a:lstStyle/>
          <a:p>
            <a:pPr algn="just">
              <a:spcBef>
                <a:spcPts val="0"/>
              </a:spcBef>
            </a:pPr>
            <a:r>
              <a:rPr lang="en-US" sz="2400" b="0" i="0" u="none" strike="noStrike" baseline="0" dirty="0"/>
              <a:t>A single </a:t>
            </a:r>
            <a:r>
              <a:rPr lang="en-US" sz="2400" b="1" i="0" u="none" strike="noStrike" baseline="0" dirty="0"/>
              <a:t>parity bit </a:t>
            </a:r>
            <a:r>
              <a:rPr lang="en-US" sz="2400" b="0" i="0" u="none" strike="noStrike" baseline="0" dirty="0"/>
              <a:t>is appended to the data.</a:t>
            </a:r>
          </a:p>
          <a:p>
            <a:pPr algn="just">
              <a:spcBef>
                <a:spcPts val="0"/>
              </a:spcBef>
            </a:pPr>
            <a:r>
              <a:rPr lang="en-US" sz="2400" b="0" i="0" u="none" strike="noStrike" baseline="0" dirty="0"/>
              <a:t>The parity bit is chosen so that the number of 1 bits in the codeword is even (or odd). </a:t>
            </a:r>
          </a:p>
          <a:p>
            <a:pPr algn="just">
              <a:spcBef>
                <a:spcPts val="0"/>
              </a:spcBef>
            </a:pPr>
            <a:r>
              <a:rPr lang="en-US" sz="2400" b="0" i="0" u="none" strike="noStrike" baseline="0" dirty="0"/>
              <a:t>Doing this is equivalent to computing the (even) parity bit as the modulo 2 sum or XOR of the data bits. </a:t>
            </a:r>
          </a:p>
          <a:p>
            <a:pPr algn="just">
              <a:spcBef>
                <a:spcPts val="0"/>
              </a:spcBef>
            </a:pPr>
            <a:r>
              <a:rPr lang="en-US" sz="2400" b="1" i="0" u="none" strike="noStrike" baseline="0" dirty="0">
                <a:solidFill>
                  <a:srgbClr val="FF0000"/>
                </a:solidFill>
              </a:rPr>
              <a:t>For example, </a:t>
            </a:r>
            <a:r>
              <a:rPr lang="en-US" sz="2400" b="0" i="0" u="none" strike="noStrike" baseline="0" dirty="0"/>
              <a:t>when 1011010 is sent in even parity, a bit is added to the end to make it 1011010</a:t>
            </a:r>
            <a:r>
              <a:rPr lang="en-US" sz="2400" b="1" i="0" u="none" strike="noStrike" baseline="0" dirty="0">
                <a:solidFill>
                  <a:srgbClr val="FF0000"/>
                </a:solidFill>
              </a:rPr>
              <a:t>0</a:t>
            </a:r>
            <a:r>
              <a:rPr lang="en-US" sz="2400" b="0" i="0" u="none" strike="noStrike" baseline="0" dirty="0"/>
              <a:t>. </a:t>
            </a:r>
          </a:p>
          <a:p>
            <a:pPr algn="just">
              <a:spcBef>
                <a:spcPts val="0"/>
              </a:spcBef>
            </a:pPr>
            <a:r>
              <a:rPr lang="en-US" sz="2400" b="0" i="0" u="none" strike="noStrike" baseline="0" dirty="0"/>
              <a:t>With odd parity 1011010 becomes 1011010</a:t>
            </a:r>
            <a:r>
              <a:rPr lang="en-US" sz="2400" b="1" dirty="0">
                <a:solidFill>
                  <a:srgbClr val="FF0000"/>
                </a:solidFill>
              </a:rPr>
              <a:t>1</a:t>
            </a:r>
            <a:r>
              <a:rPr lang="en-US" sz="2400" b="0" i="0" u="none" strike="noStrike" baseline="0" dirty="0"/>
              <a:t>. </a:t>
            </a:r>
          </a:p>
          <a:p>
            <a:pPr algn="just">
              <a:spcBef>
                <a:spcPts val="0"/>
              </a:spcBef>
            </a:pPr>
            <a:r>
              <a:rPr lang="en-US" sz="2400" b="0" i="0" u="none" strike="noStrike" baseline="0" dirty="0"/>
              <a:t>A code with a single parity bit has a distance of 2, since any single-bit error produces a codeword with the wrong parity. This means that it can detect single-bit errors.</a:t>
            </a:r>
          </a:p>
          <a:p>
            <a:pPr algn="l">
              <a:spcBef>
                <a:spcPts val="0"/>
              </a:spcBef>
            </a:pPr>
            <a:r>
              <a:rPr lang="en-US" sz="2400" dirty="0"/>
              <a:t>One difficulty with this scheme is that a single parity bit can only reliably detect a single-bit error in the block. If the block is badly garbled by a long burst error, the probability that the error will be detected is only 0.5, which is hardly acceptable.</a:t>
            </a:r>
          </a:p>
        </p:txBody>
      </p:sp>
      <p:sp>
        <p:nvSpPr>
          <p:cNvPr id="4" name="Slide Number Placeholder 3">
            <a:extLst>
              <a:ext uri="{FF2B5EF4-FFF2-40B4-BE49-F238E27FC236}">
                <a16:creationId xmlns:a16="http://schemas.microsoft.com/office/drawing/2014/main" id="{002C87CC-F8CF-4507-A0FB-A0617F1F9725}"/>
              </a:ext>
            </a:extLst>
          </p:cNvPr>
          <p:cNvSpPr>
            <a:spLocks noGrp="1"/>
          </p:cNvSpPr>
          <p:nvPr>
            <p:ph type="sldNum" sz="quarter" idx="12"/>
          </p:nvPr>
        </p:nvSpPr>
        <p:spPr/>
        <p:txBody>
          <a:bodyPr/>
          <a:lstStyle/>
          <a:p>
            <a:fld id="{CA0281A3-FCAC-4568-8522-01ED5A03F9B3}" type="slidenum">
              <a:rPr lang="en-US" smtClean="0"/>
              <a:pPr/>
              <a:t>22</a:t>
            </a:fld>
            <a:endParaRPr lang="en-US"/>
          </a:p>
        </p:txBody>
      </p:sp>
    </p:spTree>
    <p:extLst>
      <p:ext uri="{BB962C8B-B14F-4D97-AF65-F5344CB8AC3E}">
        <p14:creationId xmlns:p14="http://schemas.microsoft.com/office/powerpoint/2010/main" val="401902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D46056-1EB0-4A3E-A33E-CE56B1AF0274}"/>
              </a:ext>
            </a:extLst>
          </p:cNvPr>
          <p:cNvSpPr>
            <a:spLocks noGrp="1"/>
          </p:cNvSpPr>
          <p:nvPr>
            <p:ph idx="1"/>
          </p:nvPr>
        </p:nvSpPr>
        <p:spPr>
          <a:xfrm>
            <a:off x="457200" y="136526"/>
            <a:ext cx="8534400" cy="5989638"/>
          </a:xfrm>
        </p:spPr>
        <p:txBody>
          <a:bodyPr>
            <a:noAutofit/>
          </a:bodyPr>
          <a:lstStyle/>
          <a:p>
            <a:pPr algn="just"/>
            <a:r>
              <a:rPr lang="en-US" sz="2400" dirty="0"/>
              <a:t>However, there is something else we can do that provides better protection against burst errors: we can compute the parity bits over the data in a different order than the order in which the data bits are transmitted. Doing so is called </a:t>
            </a:r>
            <a:r>
              <a:rPr lang="en-US" sz="2400" b="1" dirty="0">
                <a:solidFill>
                  <a:srgbClr val="FF0000"/>
                </a:solidFill>
              </a:rPr>
              <a:t>Interleaving. </a:t>
            </a:r>
          </a:p>
          <a:p>
            <a:pPr algn="just"/>
            <a:r>
              <a:rPr lang="en-US" sz="2400" dirty="0"/>
              <a:t>In this case, we will compute a parity bit for each of the n columns and send all the data bits as k rows, sending the rows from top to bottom and the bits in each row from left to right in the usual manner. </a:t>
            </a:r>
          </a:p>
          <a:p>
            <a:pPr algn="just"/>
            <a:r>
              <a:rPr lang="en-US" sz="2400" dirty="0"/>
              <a:t>At the last row, we send the n parity bits. </a:t>
            </a:r>
          </a:p>
          <a:p>
            <a:pPr algn="just"/>
            <a:r>
              <a:rPr lang="en-US" sz="2400" dirty="0"/>
              <a:t>This transmission order is shown in Fig. 3-8 for n = 7 and k = 7.</a:t>
            </a:r>
          </a:p>
          <a:p>
            <a:pPr algn="just"/>
            <a:r>
              <a:rPr lang="en-US" sz="2400" b="1" dirty="0">
                <a:solidFill>
                  <a:srgbClr val="FF0000"/>
                </a:solidFill>
              </a:rPr>
              <a:t>Interleaving</a:t>
            </a:r>
            <a:r>
              <a:rPr lang="en-US" sz="2400" dirty="0"/>
              <a:t> is a general technique to convert a code that detects (or corrects) isolated errors into a code that detects (or corrects) burst errors.</a:t>
            </a:r>
          </a:p>
        </p:txBody>
      </p:sp>
      <p:sp>
        <p:nvSpPr>
          <p:cNvPr id="4" name="Slide Number Placeholder 3">
            <a:extLst>
              <a:ext uri="{FF2B5EF4-FFF2-40B4-BE49-F238E27FC236}">
                <a16:creationId xmlns:a16="http://schemas.microsoft.com/office/drawing/2014/main" id="{BB1CD63C-0F0A-4434-BC6A-29D8B579EE8D}"/>
              </a:ext>
            </a:extLst>
          </p:cNvPr>
          <p:cNvSpPr>
            <a:spLocks noGrp="1"/>
          </p:cNvSpPr>
          <p:nvPr>
            <p:ph type="sldNum" sz="quarter" idx="12"/>
          </p:nvPr>
        </p:nvSpPr>
        <p:spPr/>
        <p:txBody>
          <a:bodyPr/>
          <a:lstStyle/>
          <a:p>
            <a:fld id="{CA0281A3-FCAC-4568-8522-01ED5A03F9B3}" type="slidenum">
              <a:rPr lang="en-US" smtClean="0"/>
              <a:pPr/>
              <a:t>23</a:t>
            </a:fld>
            <a:endParaRPr lang="en-US"/>
          </a:p>
        </p:txBody>
      </p:sp>
    </p:spTree>
    <p:extLst>
      <p:ext uri="{BB962C8B-B14F-4D97-AF65-F5344CB8AC3E}">
        <p14:creationId xmlns:p14="http://schemas.microsoft.com/office/powerpoint/2010/main" val="161317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FB7F80-F677-4CA3-9431-700D9717BDDA}"/>
              </a:ext>
            </a:extLst>
          </p:cNvPr>
          <p:cNvSpPr>
            <a:spLocks noGrp="1"/>
          </p:cNvSpPr>
          <p:nvPr>
            <p:ph type="sldNum" sz="quarter" idx="12"/>
          </p:nvPr>
        </p:nvSpPr>
        <p:spPr/>
        <p:txBody>
          <a:bodyPr/>
          <a:lstStyle/>
          <a:p>
            <a:fld id="{CA0281A3-FCAC-4568-8522-01ED5A03F9B3}" type="slidenum">
              <a:rPr lang="en-US" smtClean="0"/>
              <a:pPr/>
              <a:t>24</a:t>
            </a:fld>
            <a:endParaRPr lang="en-US"/>
          </a:p>
        </p:txBody>
      </p:sp>
      <p:pic>
        <p:nvPicPr>
          <p:cNvPr id="6" name="Picture 5">
            <a:extLst>
              <a:ext uri="{FF2B5EF4-FFF2-40B4-BE49-F238E27FC236}">
                <a16:creationId xmlns:a16="http://schemas.microsoft.com/office/drawing/2014/main" id="{6E69782F-2481-488D-BB8F-17E3387EA0E2}"/>
              </a:ext>
            </a:extLst>
          </p:cNvPr>
          <p:cNvPicPr>
            <a:picLocks noChangeAspect="1"/>
          </p:cNvPicPr>
          <p:nvPr/>
        </p:nvPicPr>
        <p:blipFill>
          <a:blip r:embed="rId2"/>
          <a:stretch>
            <a:fillRect/>
          </a:stretch>
        </p:blipFill>
        <p:spPr>
          <a:xfrm>
            <a:off x="545153" y="28903"/>
            <a:ext cx="8271781" cy="4283075"/>
          </a:xfrm>
          <a:prstGeom prst="rect">
            <a:avLst/>
          </a:prstGeom>
        </p:spPr>
      </p:pic>
      <p:sp>
        <p:nvSpPr>
          <p:cNvPr id="8" name="TextBox 7">
            <a:extLst>
              <a:ext uri="{FF2B5EF4-FFF2-40B4-BE49-F238E27FC236}">
                <a16:creationId xmlns:a16="http://schemas.microsoft.com/office/drawing/2014/main" id="{A956EA5F-471F-424A-B5D9-D757817766EB}"/>
              </a:ext>
            </a:extLst>
          </p:cNvPr>
          <p:cNvSpPr txBox="1"/>
          <p:nvPr/>
        </p:nvSpPr>
        <p:spPr>
          <a:xfrm>
            <a:off x="685800" y="4156591"/>
            <a:ext cx="8001000" cy="461665"/>
          </a:xfrm>
          <a:prstGeom prst="rect">
            <a:avLst/>
          </a:prstGeom>
          <a:noFill/>
        </p:spPr>
        <p:txBody>
          <a:bodyPr wrap="square">
            <a:spAutoFit/>
          </a:bodyPr>
          <a:lstStyle/>
          <a:p>
            <a:pPr algn="ctr"/>
            <a:r>
              <a:rPr lang="en-US" sz="2400" b="1" i="0" u="none" strike="noStrike" baseline="0" dirty="0">
                <a:solidFill>
                  <a:srgbClr val="FF0000"/>
                </a:solidFill>
              </a:rPr>
              <a:t>Figure 3-8. Interleaving of parity bits to detect a burst error.</a:t>
            </a:r>
            <a:endParaRPr lang="en-US" sz="2400" b="1" dirty="0">
              <a:solidFill>
                <a:srgbClr val="FF0000"/>
              </a:solidFill>
            </a:endParaRPr>
          </a:p>
        </p:txBody>
      </p:sp>
      <p:sp>
        <p:nvSpPr>
          <p:cNvPr id="10" name="TextBox 9">
            <a:extLst>
              <a:ext uri="{FF2B5EF4-FFF2-40B4-BE49-F238E27FC236}">
                <a16:creationId xmlns:a16="http://schemas.microsoft.com/office/drawing/2014/main" id="{67762858-D2B9-466B-B255-F13F95A02532}"/>
              </a:ext>
            </a:extLst>
          </p:cNvPr>
          <p:cNvSpPr txBox="1"/>
          <p:nvPr/>
        </p:nvSpPr>
        <p:spPr>
          <a:xfrm>
            <a:off x="381001" y="4957465"/>
            <a:ext cx="8435934" cy="1323439"/>
          </a:xfrm>
          <a:prstGeom prst="rect">
            <a:avLst/>
          </a:prstGeom>
          <a:noFill/>
        </p:spPr>
        <p:txBody>
          <a:bodyPr wrap="square">
            <a:spAutoFit/>
          </a:bodyPr>
          <a:lstStyle/>
          <a:p>
            <a:pPr algn="just"/>
            <a:r>
              <a:rPr lang="en-US" sz="2000" dirty="0"/>
              <a:t>Interleaving is a general technique to convert a code that detects (or corrects) isolated errors into a code that detects (or corrects) burst errors. </a:t>
            </a:r>
          </a:p>
          <a:p>
            <a:pPr algn="just"/>
            <a:r>
              <a:rPr lang="en-US" sz="2000" dirty="0"/>
              <a:t>In Fig. 3-8, when a burst error of length n = 7 occurs, the bits that are in error are spread across different columns.</a:t>
            </a:r>
          </a:p>
        </p:txBody>
      </p:sp>
    </p:spTree>
    <p:extLst>
      <p:ext uri="{BB962C8B-B14F-4D97-AF65-F5344CB8AC3E}">
        <p14:creationId xmlns:p14="http://schemas.microsoft.com/office/powerpoint/2010/main" val="2731155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9E2B6-441F-4F7B-B397-54641B319B06}"/>
              </a:ext>
            </a:extLst>
          </p:cNvPr>
          <p:cNvSpPr>
            <a:spLocks noGrp="1"/>
          </p:cNvSpPr>
          <p:nvPr>
            <p:ph type="title"/>
          </p:nvPr>
        </p:nvSpPr>
        <p:spPr>
          <a:xfrm>
            <a:off x="457200" y="304800"/>
            <a:ext cx="8229600" cy="427037"/>
          </a:xfrm>
        </p:spPr>
        <p:txBody>
          <a:bodyPr>
            <a:normAutofit fontScale="90000"/>
          </a:bodyPr>
          <a:lstStyle/>
          <a:p>
            <a:r>
              <a:rPr lang="en-US" sz="3200" b="1" i="0" u="none" strike="noStrike" baseline="0" dirty="0">
                <a:solidFill>
                  <a:srgbClr val="FF0000"/>
                </a:solidFill>
                <a:latin typeface="+mn-lt"/>
              </a:rPr>
              <a:t>Checksum</a:t>
            </a:r>
            <a:endParaRPr lang="en-US" sz="3200" b="1" dirty="0">
              <a:solidFill>
                <a:srgbClr val="FF0000"/>
              </a:solidFill>
              <a:latin typeface="+mn-lt"/>
            </a:endParaRPr>
          </a:p>
        </p:txBody>
      </p:sp>
      <p:sp>
        <p:nvSpPr>
          <p:cNvPr id="3" name="Content Placeholder 2">
            <a:extLst>
              <a:ext uri="{FF2B5EF4-FFF2-40B4-BE49-F238E27FC236}">
                <a16:creationId xmlns:a16="http://schemas.microsoft.com/office/drawing/2014/main" id="{AE52153F-0BE0-42C2-B651-05C4D7930921}"/>
              </a:ext>
            </a:extLst>
          </p:cNvPr>
          <p:cNvSpPr>
            <a:spLocks noGrp="1"/>
          </p:cNvSpPr>
          <p:nvPr>
            <p:ph idx="1"/>
          </p:nvPr>
        </p:nvSpPr>
        <p:spPr>
          <a:xfrm>
            <a:off x="304800" y="838200"/>
            <a:ext cx="8458200" cy="5287963"/>
          </a:xfrm>
        </p:spPr>
        <p:txBody>
          <a:bodyPr>
            <a:normAutofit/>
          </a:bodyPr>
          <a:lstStyle/>
          <a:p>
            <a:pPr algn="just"/>
            <a:r>
              <a:rPr lang="en-US" sz="2400" b="1" i="0" u="none" strike="noStrike" baseline="0" dirty="0"/>
              <a:t>Checksum</a:t>
            </a:r>
            <a:r>
              <a:rPr lang="en-US" sz="2400" b="0" i="0" u="none" strike="noStrike" baseline="0" dirty="0"/>
              <a:t>, is closely related to groups of parity bits.</a:t>
            </a:r>
          </a:p>
          <a:p>
            <a:pPr algn="just"/>
            <a:r>
              <a:rPr lang="en-US" sz="2400" b="0" i="0" u="none" strike="noStrike" baseline="0" dirty="0"/>
              <a:t>The word </a:t>
            </a:r>
            <a:r>
              <a:rPr lang="en-US" sz="2400" b="1" i="0" u="none" strike="noStrike" baseline="0" dirty="0">
                <a:solidFill>
                  <a:srgbClr val="FF0000"/>
                </a:solidFill>
              </a:rPr>
              <a:t>‘‘checksum’’ </a:t>
            </a:r>
            <a:r>
              <a:rPr lang="en-US" sz="2400" b="0" i="0" u="none" strike="noStrike" baseline="0" dirty="0"/>
              <a:t>is often used to mean a group of check bits associated with a message, regardless of how are calculated.</a:t>
            </a:r>
          </a:p>
          <a:p>
            <a:pPr algn="just"/>
            <a:r>
              <a:rPr lang="en-US" sz="2400" dirty="0"/>
              <a:t>A group of parity bits is one example of a checksum.</a:t>
            </a:r>
          </a:p>
          <a:p>
            <a:pPr algn="just"/>
            <a:r>
              <a:rPr lang="en-US" sz="2400" dirty="0"/>
              <a:t>The checksum is usually placed at the end of the message, as the complement of the sum function.</a:t>
            </a:r>
          </a:p>
          <a:p>
            <a:pPr algn="just"/>
            <a:r>
              <a:rPr lang="en-US" sz="2400" dirty="0"/>
              <a:t>This way, errors may be detected by summing the entire received codeword, both data bits and checksum. </a:t>
            </a:r>
          </a:p>
          <a:p>
            <a:pPr algn="just"/>
            <a:r>
              <a:rPr lang="en-US" sz="2400" dirty="0"/>
              <a:t>If the result comes out to be zero, no error has been detected.</a:t>
            </a:r>
          </a:p>
          <a:p>
            <a:pPr algn="just"/>
            <a:endParaRPr lang="en-US" sz="2400" dirty="0"/>
          </a:p>
        </p:txBody>
      </p:sp>
      <p:sp>
        <p:nvSpPr>
          <p:cNvPr id="4" name="Slide Number Placeholder 3">
            <a:extLst>
              <a:ext uri="{FF2B5EF4-FFF2-40B4-BE49-F238E27FC236}">
                <a16:creationId xmlns:a16="http://schemas.microsoft.com/office/drawing/2014/main" id="{20AD3BBD-A71B-4B77-BD1A-440733445AFF}"/>
              </a:ext>
            </a:extLst>
          </p:cNvPr>
          <p:cNvSpPr>
            <a:spLocks noGrp="1"/>
          </p:cNvSpPr>
          <p:nvPr>
            <p:ph type="sldNum" sz="quarter" idx="12"/>
          </p:nvPr>
        </p:nvSpPr>
        <p:spPr/>
        <p:txBody>
          <a:bodyPr/>
          <a:lstStyle/>
          <a:p>
            <a:fld id="{CA0281A3-FCAC-4568-8522-01ED5A03F9B3}" type="slidenum">
              <a:rPr lang="en-US" smtClean="0"/>
              <a:pPr/>
              <a:t>25</a:t>
            </a:fld>
            <a:endParaRPr lang="en-US"/>
          </a:p>
        </p:txBody>
      </p:sp>
    </p:spTree>
    <p:extLst>
      <p:ext uri="{BB962C8B-B14F-4D97-AF65-F5344CB8AC3E}">
        <p14:creationId xmlns:p14="http://schemas.microsoft.com/office/powerpoint/2010/main" val="3799118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F973B5-E93B-47EE-A2FE-8AB3BCE436A1}"/>
              </a:ext>
            </a:extLst>
          </p:cNvPr>
          <p:cNvSpPr>
            <a:spLocks noGrp="1"/>
          </p:cNvSpPr>
          <p:nvPr>
            <p:ph idx="1"/>
          </p:nvPr>
        </p:nvSpPr>
        <p:spPr>
          <a:xfrm>
            <a:off x="304800" y="304800"/>
            <a:ext cx="8610600" cy="6051550"/>
          </a:xfrm>
        </p:spPr>
        <p:txBody>
          <a:bodyPr>
            <a:noAutofit/>
          </a:bodyPr>
          <a:lstStyle/>
          <a:p>
            <a:pPr algn="just">
              <a:spcBef>
                <a:spcPts val="0"/>
              </a:spcBef>
            </a:pPr>
            <a:r>
              <a:rPr lang="en-US" sz="2200" b="1" dirty="0">
                <a:solidFill>
                  <a:srgbClr val="FF0000"/>
                </a:solidFill>
              </a:rPr>
              <a:t>One example of a checksum </a:t>
            </a:r>
            <a:r>
              <a:rPr lang="en-US" sz="2200" dirty="0"/>
              <a:t>is the 16-bit Internet checksum used on all Internet packets as part of the IP protocol (Braden et al., 1988). </a:t>
            </a:r>
          </a:p>
          <a:p>
            <a:pPr algn="just">
              <a:spcBef>
                <a:spcPts val="0"/>
              </a:spcBef>
            </a:pPr>
            <a:r>
              <a:rPr lang="en-US" sz="2200" dirty="0"/>
              <a:t>This checksum is a sum of the message bits divided into 16-bit words. </a:t>
            </a:r>
          </a:p>
          <a:p>
            <a:pPr algn="just">
              <a:spcBef>
                <a:spcPts val="0"/>
              </a:spcBef>
            </a:pPr>
            <a:r>
              <a:rPr lang="en-US" sz="2200" dirty="0"/>
              <a:t>Because this method operates on words rather than on bits, as in parity, errors that leave the parity unchanged can still alter the sum and be detected. </a:t>
            </a:r>
          </a:p>
          <a:p>
            <a:pPr algn="just">
              <a:spcBef>
                <a:spcPts val="0"/>
              </a:spcBef>
            </a:pPr>
            <a:r>
              <a:rPr lang="en-US" sz="2200" b="1" dirty="0">
                <a:solidFill>
                  <a:srgbClr val="FF0000"/>
                </a:solidFill>
              </a:rPr>
              <a:t>For example, </a:t>
            </a:r>
            <a:r>
              <a:rPr lang="en-US" sz="2200" dirty="0"/>
              <a:t>if the lowest order bit in two different words is flipped from a 0 to a 1, a parity check across these bits would fail to detect an error. </a:t>
            </a:r>
          </a:p>
          <a:p>
            <a:pPr algn="just">
              <a:spcBef>
                <a:spcPts val="0"/>
              </a:spcBef>
            </a:pPr>
            <a:r>
              <a:rPr lang="en-US" sz="2200" dirty="0"/>
              <a:t>However, two 1s will be added to the 16-bit checksum to produce a different result. </a:t>
            </a:r>
          </a:p>
          <a:p>
            <a:pPr algn="just">
              <a:spcBef>
                <a:spcPts val="0"/>
              </a:spcBef>
            </a:pPr>
            <a:r>
              <a:rPr lang="en-US" sz="2200" dirty="0"/>
              <a:t>The error can then be detected.</a:t>
            </a:r>
          </a:p>
          <a:p>
            <a:pPr algn="just">
              <a:spcBef>
                <a:spcPts val="0"/>
              </a:spcBef>
            </a:pPr>
            <a:r>
              <a:rPr lang="en-US" sz="2200" dirty="0"/>
              <a:t>The Internet checksum in particular is efficient and simple but provides weak protection in some cases precisely because it is a simple sum. </a:t>
            </a:r>
          </a:p>
          <a:p>
            <a:pPr algn="just">
              <a:spcBef>
                <a:spcPts val="0"/>
              </a:spcBef>
            </a:pPr>
            <a:r>
              <a:rPr lang="en-US" sz="2200" dirty="0"/>
              <a:t>It does not detect the deletion or addition of zero data, nor swapping parts of the message, and it provides weak protection against message splices in which parts of two packets are put together.</a:t>
            </a:r>
          </a:p>
        </p:txBody>
      </p:sp>
      <p:sp>
        <p:nvSpPr>
          <p:cNvPr id="4" name="Slide Number Placeholder 3">
            <a:extLst>
              <a:ext uri="{FF2B5EF4-FFF2-40B4-BE49-F238E27FC236}">
                <a16:creationId xmlns:a16="http://schemas.microsoft.com/office/drawing/2014/main" id="{FF031DAE-CB4B-4AC2-B573-97A4EA2A4782}"/>
              </a:ext>
            </a:extLst>
          </p:cNvPr>
          <p:cNvSpPr>
            <a:spLocks noGrp="1"/>
          </p:cNvSpPr>
          <p:nvPr>
            <p:ph type="sldNum" sz="quarter" idx="12"/>
          </p:nvPr>
        </p:nvSpPr>
        <p:spPr/>
        <p:txBody>
          <a:bodyPr/>
          <a:lstStyle/>
          <a:p>
            <a:fld id="{CA0281A3-FCAC-4568-8522-01ED5A03F9B3}" type="slidenum">
              <a:rPr lang="en-US" smtClean="0"/>
              <a:pPr/>
              <a:t>26</a:t>
            </a:fld>
            <a:endParaRPr lang="en-US"/>
          </a:p>
        </p:txBody>
      </p:sp>
    </p:spTree>
    <p:extLst>
      <p:ext uri="{BB962C8B-B14F-4D97-AF65-F5344CB8AC3E}">
        <p14:creationId xmlns:p14="http://schemas.microsoft.com/office/powerpoint/2010/main" val="2318033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458200" cy="715962"/>
          </a:xfrm>
        </p:spPr>
        <p:txBody>
          <a:bodyPr>
            <a:noAutofit/>
          </a:bodyPr>
          <a:lstStyle/>
          <a:p>
            <a:r>
              <a:rPr lang="en-US" sz="3200" b="1" kern="1800" dirty="0">
                <a:solidFill>
                  <a:srgbClr val="FF0000"/>
                </a:solidFill>
                <a:latin typeface="+mn-lt"/>
                <a:ea typeface="Times New Roman"/>
                <a:cs typeface="Times New Roman"/>
              </a:rPr>
              <a:t>Cyclic Redundancy Check and Modulo-2 Division</a:t>
            </a:r>
            <a:endParaRPr lang="en-US" sz="3200" dirty="0">
              <a:latin typeface="+mn-lt"/>
            </a:endParaRPr>
          </a:p>
        </p:txBody>
      </p:sp>
      <p:sp>
        <p:nvSpPr>
          <p:cNvPr id="3" name="Content Placeholder 2"/>
          <p:cNvSpPr>
            <a:spLocks noGrp="1"/>
          </p:cNvSpPr>
          <p:nvPr>
            <p:ph idx="1"/>
          </p:nvPr>
        </p:nvSpPr>
        <p:spPr>
          <a:xfrm>
            <a:off x="457200" y="792162"/>
            <a:ext cx="8458200" cy="5091113"/>
          </a:xfrm>
        </p:spPr>
        <p:txBody>
          <a:bodyPr>
            <a:noAutofit/>
          </a:bodyPr>
          <a:lstStyle/>
          <a:p>
            <a:pPr marL="0" marR="0" indent="0" algn="just" fontAlgn="base">
              <a:spcBef>
                <a:spcPts val="0"/>
              </a:spcBef>
              <a:spcAft>
                <a:spcPts val="0"/>
              </a:spcAft>
              <a:buNone/>
            </a:pPr>
            <a:r>
              <a:rPr lang="en-US" sz="2400" dirty="0">
                <a:ea typeface="Times New Roman"/>
                <a:cs typeface="Arial"/>
              </a:rPr>
              <a:t>CRC (Cyclic Redundancy Check), also known as a polynomial code.</a:t>
            </a:r>
          </a:p>
          <a:p>
            <a:pPr marL="0" marR="0" indent="0" algn="just" fontAlgn="base">
              <a:spcBef>
                <a:spcPts val="0"/>
              </a:spcBef>
              <a:spcAft>
                <a:spcPts val="0"/>
              </a:spcAft>
              <a:buNone/>
            </a:pPr>
            <a:r>
              <a:rPr lang="en-US" sz="2400" b="1" dirty="0">
                <a:ea typeface="Times New Roman"/>
                <a:cs typeface="Arial"/>
              </a:rPr>
              <a:t>CRC or Cyclic Redundancy Check</a:t>
            </a:r>
            <a:r>
              <a:rPr lang="en-US" sz="2400" dirty="0">
                <a:ea typeface="Times New Roman"/>
                <a:cs typeface="Arial"/>
              </a:rPr>
              <a:t> is a method of  detecting accidental changes/errors in communication channel.</a:t>
            </a:r>
            <a:endParaRPr lang="en-US" sz="2400" dirty="0">
              <a:ea typeface="Times New Roman"/>
              <a:cs typeface="Times New Roman"/>
            </a:endParaRPr>
          </a:p>
          <a:p>
            <a:pPr marL="0" marR="0" algn="just" fontAlgn="base">
              <a:spcBef>
                <a:spcPts val="0"/>
              </a:spcBef>
              <a:spcAft>
                <a:spcPts val="0"/>
              </a:spcAft>
            </a:pPr>
            <a:r>
              <a:rPr lang="en-US" sz="2400" dirty="0">
                <a:ea typeface="Times New Roman"/>
                <a:cs typeface="Arial"/>
              </a:rPr>
              <a:t>CRC uses </a:t>
            </a:r>
            <a:r>
              <a:rPr lang="en-US" sz="2400" b="1" dirty="0">
                <a:ea typeface="Times New Roman"/>
                <a:cs typeface="Arial"/>
              </a:rPr>
              <a:t>Generator Polynomial </a:t>
            </a:r>
            <a:r>
              <a:rPr lang="en-US" sz="2400" dirty="0">
                <a:ea typeface="Times New Roman"/>
                <a:cs typeface="Arial"/>
              </a:rPr>
              <a:t>which is available on both sender and receiver side. </a:t>
            </a:r>
            <a:endParaRPr lang="en-US" sz="2400" dirty="0">
              <a:ea typeface="Times New Roman"/>
              <a:cs typeface="Times New Roman"/>
            </a:endParaRPr>
          </a:p>
          <a:p>
            <a:pPr marL="0" marR="0" algn="just" fontAlgn="base">
              <a:spcBef>
                <a:spcPts val="0"/>
              </a:spcBef>
              <a:spcAft>
                <a:spcPts val="0"/>
              </a:spcAft>
            </a:pPr>
            <a:r>
              <a:rPr lang="en-US" sz="2400" dirty="0">
                <a:ea typeface="Times New Roman"/>
                <a:cs typeface="Arial"/>
              </a:rPr>
              <a:t>An example generator polynomial is of the form like  </a:t>
            </a:r>
          </a:p>
          <a:p>
            <a:pPr marL="0" marR="0" algn="just" fontAlgn="base">
              <a:spcBef>
                <a:spcPts val="0"/>
              </a:spcBef>
              <a:spcAft>
                <a:spcPts val="0"/>
              </a:spcAft>
              <a:buNone/>
            </a:pPr>
            <a:r>
              <a:rPr lang="en-US" sz="2400" dirty="0">
                <a:ea typeface="Times New Roman"/>
                <a:cs typeface="Arial"/>
              </a:rPr>
              <a:t>         </a:t>
            </a:r>
            <a:r>
              <a:rPr lang="en-US" sz="2400" b="1" dirty="0">
                <a:solidFill>
                  <a:srgbClr val="FF0000"/>
                </a:solidFill>
                <a:ea typeface="Times New Roman"/>
                <a:cs typeface="Arial"/>
              </a:rPr>
              <a:t>x</a:t>
            </a:r>
            <a:r>
              <a:rPr lang="en-US" sz="2400" b="1" baseline="30000" dirty="0">
                <a:solidFill>
                  <a:srgbClr val="FF0000"/>
                </a:solidFill>
                <a:ea typeface="Times New Roman"/>
                <a:cs typeface="Arial"/>
              </a:rPr>
              <a:t>3</a:t>
            </a:r>
            <a:r>
              <a:rPr lang="en-US" sz="2400" b="1" dirty="0">
                <a:solidFill>
                  <a:srgbClr val="FF0000"/>
                </a:solidFill>
                <a:ea typeface="Times New Roman"/>
                <a:cs typeface="Arial"/>
              </a:rPr>
              <a:t> + x + 1. </a:t>
            </a:r>
            <a:endParaRPr lang="en-US" sz="2400" b="1" dirty="0">
              <a:solidFill>
                <a:srgbClr val="FF0000"/>
              </a:solidFill>
              <a:ea typeface="Times New Roman"/>
              <a:cs typeface="Times New Roman"/>
            </a:endParaRPr>
          </a:p>
          <a:p>
            <a:pPr marL="0" marR="0" algn="just" fontAlgn="base">
              <a:spcBef>
                <a:spcPts val="0"/>
              </a:spcBef>
              <a:spcAft>
                <a:spcPts val="0"/>
              </a:spcAft>
            </a:pPr>
            <a:r>
              <a:rPr lang="en-US" sz="2400" dirty="0">
                <a:ea typeface="Times New Roman"/>
                <a:cs typeface="Arial"/>
              </a:rPr>
              <a:t>This generator polynomial represents key 1011. </a:t>
            </a:r>
            <a:endParaRPr lang="en-US" sz="2400" dirty="0">
              <a:ea typeface="Times New Roman"/>
              <a:cs typeface="Times New Roman"/>
            </a:endParaRPr>
          </a:p>
          <a:p>
            <a:pPr marL="0" marR="0" algn="just" fontAlgn="base">
              <a:spcBef>
                <a:spcPts val="0"/>
              </a:spcBef>
              <a:spcAft>
                <a:spcPts val="0"/>
              </a:spcAft>
            </a:pPr>
            <a:r>
              <a:rPr lang="en-US" sz="2400" dirty="0">
                <a:ea typeface="Times New Roman"/>
                <a:cs typeface="Arial"/>
              </a:rPr>
              <a:t>Another example is x</a:t>
            </a:r>
            <a:r>
              <a:rPr lang="en-US" sz="2400" baseline="30000" dirty="0">
                <a:ea typeface="Times New Roman"/>
                <a:cs typeface="Arial"/>
              </a:rPr>
              <a:t>2</a:t>
            </a:r>
            <a:r>
              <a:rPr lang="en-US" sz="2400" dirty="0">
                <a:ea typeface="Times New Roman"/>
                <a:cs typeface="Arial"/>
              </a:rPr>
              <a:t> + 1 that represents key 101.</a:t>
            </a:r>
            <a:endParaRPr lang="en-US" sz="2400" dirty="0">
              <a:ea typeface="Times New Roman"/>
              <a:cs typeface="Times New Roman"/>
            </a:endParaRPr>
          </a:p>
          <a:p>
            <a:pPr marL="0" marR="0" algn="just" fontAlgn="base">
              <a:spcBef>
                <a:spcPts val="0"/>
              </a:spcBef>
              <a:spcAft>
                <a:spcPts val="0"/>
              </a:spcAft>
              <a:buNone/>
            </a:pPr>
            <a:r>
              <a:rPr lang="en-US" sz="2400" dirty="0">
                <a:ea typeface="Times New Roman"/>
                <a:cs typeface="Consolas"/>
              </a:rPr>
              <a:t>n : Number of bits in data to be sent from sender side.  </a:t>
            </a:r>
            <a:endParaRPr lang="en-US" sz="2400" dirty="0">
              <a:ea typeface="Times New Roman"/>
              <a:cs typeface="Times New Roman"/>
            </a:endParaRPr>
          </a:p>
          <a:p>
            <a:pPr marL="0" marR="0" algn="just" fontAlgn="base">
              <a:spcBef>
                <a:spcPts val="0"/>
              </a:spcBef>
              <a:spcAft>
                <a:spcPts val="0"/>
              </a:spcAft>
              <a:buNone/>
            </a:pPr>
            <a:r>
              <a:rPr lang="en-US" sz="2400" dirty="0">
                <a:ea typeface="Times New Roman"/>
                <a:cs typeface="Consolas"/>
              </a:rPr>
              <a:t>k : Number of bits in the key obtained from generator polynomial. </a:t>
            </a:r>
            <a:endParaRPr lang="en-US" sz="2400" dirty="0"/>
          </a:p>
        </p:txBody>
      </p:sp>
      <p:sp>
        <p:nvSpPr>
          <p:cNvPr id="4" name="Slide Number Placeholder 3"/>
          <p:cNvSpPr>
            <a:spLocks noGrp="1"/>
          </p:cNvSpPr>
          <p:nvPr>
            <p:ph type="sldNum" sz="quarter" idx="12"/>
          </p:nvPr>
        </p:nvSpPr>
        <p:spPr/>
        <p:txBody>
          <a:bodyPr/>
          <a:lstStyle/>
          <a:p>
            <a:fld id="{CA0281A3-FCAC-4568-8522-01ED5A03F9B3}"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3733800"/>
          </a:xfrm>
        </p:spPr>
        <p:txBody>
          <a:bodyPr>
            <a:normAutofit/>
          </a:bodyPr>
          <a:lstStyle/>
          <a:p>
            <a:pPr marL="0" indent="0" fontAlgn="base">
              <a:buNone/>
            </a:pPr>
            <a:r>
              <a:rPr lang="en-US" sz="2400" b="1" dirty="0">
                <a:solidFill>
                  <a:srgbClr val="FF0000"/>
                </a:solidFill>
              </a:rPr>
              <a:t>Sender Side (Generation of Encoded Data from Data and Generator Polynomial (or Key)):</a:t>
            </a:r>
            <a:endParaRPr lang="en-US" sz="2400" dirty="0">
              <a:solidFill>
                <a:srgbClr val="FF0000"/>
              </a:solidFill>
            </a:endParaRPr>
          </a:p>
          <a:p>
            <a:pPr lvl="0" fontAlgn="base"/>
            <a:r>
              <a:rPr lang="en-US" sz="2400" dirty="0"/>
              <a:t>The binary data is first augmented by adding k-1 zeros in the end of the data</a:t>
            </a:r>
          </a:p>
          <a:p>
            <a:pPr lvl="0" fontAlgn="base"/>
            <a:r>
              <a:rPr lang="en-US" sz="2400" dirty="0"/>
              <a:t>Use </a:t>
            </a:r>
            <a:r>
              <a:rPr lang="en-US" sz="2400" b="1" i="1" dirty="0"/>
              <a:t>modulo-2 binary division</a:t>
            </a:r>
            <a:r>
              <a:rPr lang="en-US" sz="2400" dirty="0"/>
              <a:t> to divide binary data by the key and store remainder of division.</a:t>
            </a:r>
          </a:p>
          <a:p>
            <a:pPr lvl="0" fontAlgn="base"/>
            <a:r>
              <a:rPr lang="en-US" sz="2400" dirty="0"/>
              <a:t>Append the remainder at the end of the data to form the encoded data and send the same</a:t>
            </a:r>
          </a:p>
          <a:p>
            <a:endParaRPr lang="en-US" sz="2400" dirty="0"/>
          </a:p>
        </p:txBody>
      </p:sp>
      <p:sp>
        <p:nvSpPr>
          <p:cNvPr id="4" name="Slide Number Placeholder 3"/>
          <p:cNvSpPr>
            <a:spLocks noGrp="1"/>
          </p:cNvSpPr>
          <p:nvPr>
            <p:ph type="sldNum" sz="quarter" idx="12"/>
          </p:nvPr>
        </p:nvSpPr>
        <p:spPr/>
        <p:txBody>
          <a:bodyPr/>
          <a:lstStyle/>
          <a:p>
            <a:fld id="{CA0281A3-FCAC-4568-8522-01ED5A03F9B3}"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0"/>
            <a:ext cx="8915400" cy="6629400"/>
          </a:xfrm>
        </p:spPr>
        <p:txBody>
          <a:bodyPr>
            <a:noAutofit/>
          </a:bodyPr>
          <a:lstStyle/>
          <a:p>
            <a:pPr marL="0" indent="0" algn="ctr" fontAlgn="base">
              <a:spcBef>
                <a:spcPts val="0"/>
              </a:spcBef>
              <a:buNone/>
            </a:pPr>
            <a:r>
              <a:rPr lang="en-US" sz="2800" b="1" dirty="0">
                <a:solidFill>
                  <a:srgbClr val="FF0000"/>
                </a:solidFill>
              </a:rPr>
              <a:t>Receiver Side (Check if there are errors introduced in transmission)</a:t>
            </a:r>
            <a:br>
              <a:rPr lang="en-US" sz="2800" dirty="0"/>
            </a:br>
            <a:r>
              <a:rPr lang="en-US" sz="2400" dirty="0"/>
              <a:t>Perform modulo-2 division again and if remainder is 0, then there are no errors.</a:t>
            </a:r>
          </a:p>
          <a:p>
            <a:pPr fontAlgn="base">
              <a:spcBef>
                <a:spcPts val="0"/>
              </a:spcBef>
            </a:pPr>
            <a:r>
              <a:rPr lang="en-US" sz="2400" dirty="0"/>
              <a:t>In this article we will focus only on finding the remainder i.e. check word and the code word.</a:t>
            </a:r>
          </a:p>
          <a:p>
            <a:pPr fontAlgn="base">
              <a:spcBef>
                <a:spcPts val="0"/>
              </a:spcBef>
            </a:pPr>
            <a:r>
              <a:rPr lang="en-US" sz="2400" b="1" dirty="0"/>
              <a:t>Modulo 2 Division:</a:t>
            </a:r>
            <a:endParaRPr lang="en-US" sz="2400" dirty="0"/>
          </a:p>
          <a:p>
            <a:pPr fontAlgn="base">
              <a:spcBef>
                <a:spcPts val="0"/>
              </a:spcBef>
            </a:pPr>
            <a:r>
              <a:rPr lang="en-US" sz="2400" dirty="0"/>
              <a:t>The process of modulo-2 binary division is the same as the familiar division process we use for decimal numbers. Just that instead of subtraction, </a:t>
            </a:r>
            <a:r>
              <a:rPr lang="en-US" sz="2400" b="1" dirty="0"/>
              <a:t>we use XOR here.</a:t>
            </a:r>
            <a:endParaRPr lang="en-US" sz="2400" dirty="0"/>
          </a:p>
          <a:p>
            <a:pPr marL="803275" lvl="2" indent="-234950" fontAlgn="base">
              <a:spcBef>
                <a:spcPts val="0"/>
              </a:spcBef>
            </a:pPr>
            <a:r>
              <a:rPr lang="en-US" dirty="0"/>
              <a:t>In each step, a copy of the divisor (or data) is </a:t>
            </a:r>
            <a:r>
              <a:rPr lang="en-US" dirty="0" err="1"/>
              <a:t>XORed</a:t>
            </a:r>
            <a:r>
              <a:rPr lang="en-US" dirty="0"/>
              <a:t> with the k bits of the dividend (or key).</a:t>
            </a:r>
          </a:p>
          <a:p>
            <a:pPr marL="803275" lvl="2" indent="-234950" fontAlgn="base">
              <a:spcBef>
                <a:spcPts val="0"/>
              </a:spcBef>
            </a:pPr>
            <a:r>
              <a:rPr lang="en-US" dirty="0"/>
              <a:t>The result of the XOR operation (remainder) is (n-1) bits, which is used for the next step after 1 extra bit is pulled down to make it n bits long.</a:t>
            </a:r>
          </a:p>
          <a:p>
            <a:pPr marL="803275" lvl="2" indent="-234950" fontAlgn="base">
              <a:spcBef>
                <a:spcPts val="0"/>
              </a:spcBef>
            </a:pPr>
            <a:r>
              <a:rPr lang="en-US" dirty="0"/>
              <a:t>When there are no bits left to pull down, we have a result.                      The (n-1)-bit remainder which is appended at the sender side.</a:t>
            </a:r>
          </a:p>
          <a:p>
            <a:pPr>
              <a:spcBef>
                <a:spcPts val="0"/>
              </a:spcBef>
            </a:pPr>
            <a:endParaRPr lang="en-US" sz="2400" dirty="0"/>
          </a:p>
        </p:txBody>
      </p:sp>
      <p:sp>
        <p:nvSpPr>
          <p:cNvPr id="4" name="Slide Number Placeholder 3"/>
          <p:cNvSpPr>
            <a:spLocks noGrp="1"/>
          </p:cNvSpPr>
          <p:nvPr>
            <p:ph type="sldNum" sz="quarter" idx="12"/>
          </p:nvPr>
        </p:nvSpPr>
        <p:spPr/>
        <p:txBody>
          <a:bodyPr/>
          <a:lstStyle/>
          <a:p>
            <a:fld id="{CA0281A3-FCAC-4568-8522-01ED5A03F9B3}"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cstate="print"/>
          <a:srcRect/>
          <a:stretch>
            <a:fillRect/>
          </a:stretch>
        </p:blipFill>
        <p:spPr bwMode="auto">
          <a:xfrm>
            <a:off x="914400" y="1676400"/>
            <a:ext cx="7315200" cy="3444081"/>
          </a:xfrm>
          <a:prstGeom prst="rect">
            <a:avLst/>
          </a:prstGeom>
          <a:noFill/>
          <a:ln w="9525">
            <a:noFill/>
            <a:miter lim="800000"/>
            <a:headEnd/>
            <a:tailEnd/>
          </a:ln>
          <a:effectLst/>
        </p:spPr>
      </p:pic>
      <p:sp>
        <p:nvSpPr>
          <p:cNvPr id="5" name="Rectangle 4"/>
          <p:cNvSpPr/>
          <p:nvPr/>
        </p:nvSpPr>
        <p:spPr>
          <a:xfrm>
            <a:off x="1828800" y="5181600"/>
            <a:ext cx="5512728" cy="461665"/>
          </a:xfrm>
          <a:prstGeom prst="rect">
            <a:avLst/>
          </a:prstGeom>
        </p:spPr>
        <p:txBody>
          <a:bodyPr wrap="none">
            <a:spAutoFit/>
          </a:bodyPr>
          <a:lstStyle/>
          <a:p>
            <a:r>
              <a:rPr lang="en-US" sz="2400" b="1" dirty="0">
                <a:solidFill>
                  <a:srgbClr val="FF0000"/>
                </a:solidFill>
              </a:rPr>
              <a:t>Relationship between packets and frames</a:t>
            </a:r>
          </a:p>
        </p:txBody>
      </p:sp>
      <p:sp>
        <p:nvSpPr>
          <p:cNvPr id="8" name="Slide Number Placeholder 7"/>
          <p:cNvSpPr>
            <a:spLocks noGrp="1"/>
          </p:cNvSpPr>
          <p:nvPr>
            <p:ph type="sldNum" sz="quarter" idx="12"/>
          </p:nvPr>
        </p:nvSpPr>
        <p:spPr/>
        <p:txBody>
          <a:bodyPr/>
          <a:lstStyle/>
          <a:p>
            <a:fld id="{CA0281A3-FCAC-4568-8522-01ED5A03F9B3}"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534400" cy="6248400"/>
          </a:xfrm>
        </p:spPr>
        <p:txBody>
          <a:bodyPr>
            <a:normAutofit/>
          </a:bodyPr>
          <a:lstStyle/>
          <a:p>
            <a:pPr fontAlgn="base">
              <a:buNone/>
            </a:pPr>
            <a:r>
              <a:rPr lang="en-US" sz="2400" b="1" dirty="0">
                <a:solidFill>
                  <a:srgbClr val="FF0000"/>
                </a:solidFill>
              </a:rPr>
              <a:t>Example 1 (No error in transmission):</a:t>
            </a:r>
          </a:p>
          <a:p>
            <a:pPr fontAlgn="base"/>
            <a:r>
              <a:rPr lang="en-US" sz="2400" dirty="0"/>
              <a:t>Data word to be sent - 100100</a:t>
            </a:r>
          </a:p>
          <a:p>
            <a:pPr fontAlgn="base"/>
            <a:r>
              <a:rPr lang="en-US" sz="2400" dirty="0"/>
              <a:t>Key - 1101 [Or generator polynomial x</a:t>
            </a:r>
            <a:r>
              <a:rPr lang="en-US" sz="2400" baseline="30000" dirty="0"/>
              <a:t>3</a:t>
            </a:r>
            <a:r>
              <a:rPr lang="en-US" sz="2400" dirty="0"/>
              <a:t> + x</a:t>
            </a:r>
            <a:r>
              <a:rPr lang="en-US" sz="2400" baseline="30000" dirty="0"/>
              <a:t>2</a:t>
            </a:r>
            <a:r>
              <a:rPr lang="en-US" sz="2400" dirty="0"/>
              <a:t> + 1]</a:t>
            </a:r>
          </a:p>
          <a:p>
            <a:pPr fontAlgn="base">
              <a:buNone/>
            </a:pPr>
            <a:r>
              <a:rPr lang="en-US" sz="2400" b="1" dirty="0"/>
              <a:t>Sender Side:</a:t>
            </a:r>
          </a:p>
          <a:p>
            <a:pPr fontAlgn="base">
              <a:buNone/>
            </a:pPr>
            <a:endParaRPr lang="en-US" sz="2400" dirty="0"/>
          </a:p>
          <a:p>
            <a:pPr fontAlgn="base"/>
            <a:endParaRPr lang="en-US" sz="2400" dirty="0"/>
          </a:p>
          <a:p>
            <a:pPr fontAlgn="base"/>
            <a:endParaRPr lang="en-US" sz="2400" dirty="0"/>
          </a:p>
          <a:p>
            <a:pPr fontAlgn="base"/>
            <a:endParaRPr lang="en-US" sz="2400" dirty="0"/>
          </a:p>
          <a:p>
            <a:pPr fontAlgn="base"/>
            <a:endParaRPr lang="en-US" sz="2400" dirty="0"/>
          </a:p>
          <a:p>
            <a:pPr fontAlgn="base"/>
            <a:endParaRPr lang="en-US" sz="2400" dirty="0"/>
          </a:p>
          <a:p>
            <a:pPr fontAlgn="base"/>
            <a:endParaRPr lang="en-US" sz="2400" dirty="0"/>
          </a:p>
          <a:p>
            <a:pPr fontAlgn="base"/>
            <a:r>
              <a:rPr lang="en-US" sz="2400" dirty="0"/>
              <a:t>Therefore, the remainder is 001 and hence the encoded data sent is 100100001.</a:t>
            </a:r>
          </a:p>
          <a:p>
            <a:endParaRPr lang="en-US" sz="2400" dirty="0"/>
          </a:p>
        </p:txBody>
      </p:sp>
      <p:sp>
        <p:nvSpPr>
          <p:cNvPr id="4" name="Slide Number Placeholder 3"/>
          <p:cNvSpPr>
            <a:spLocks noGrp="1"/>
          </p:cNvSpPr>
          <p:nvPr>
            <p:ph type="sldNum" sz="quarter" idx="12"/>
          </p:nvPr>
        </p:nvSpPr>
        <p:spPr/>
        <p:txBody>
          <a:bodyPr/>
          <a:lstStyle/>
          <a:p>
            <a:fld id="{CA0281A3-FCAC-4568-8522-01ED5A03F9B3}" type="slidenum">
              <a:rPr lang="en-US" smtClean="0"/>
              <a:pPr/>
              <a:t>30</a:t>
            </a:fld>
            <a:endParaRPr lang="en-US"/>
          </a:p>
        </p:txBody>
      </p:sp>
      <p:pic>
        <p:nvPicPr>
          <p:cNvPr id="5" name="Picture 4" descr="sender">
            <a:hlinkClick r:id="rId2"/>
          </p:cNvPr>
          <p:cNvPicPr/>
          <p:nvPr/>
        </p:nvPicPr>
        <p:blipFill>
          <a:blip r:embed="rId3"/>
          <a:srcRect/>
          <a:stretch>
            <a:fillRect/>
          </a:stretch>
        </p:blipFill>
        <p:spPr bwMode="auto">
          <a:xfrm>
            <a:off x="2895600" y="1905000"/>
            <a:ext cx="2743200" cy="32004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610600" cy="6324600"/>
          </a:xfrm>
        </p:spPr>
        <p:txBody>
          <a:bodyPr>
            <a:noAutofit/>
          </a:bodyPr>
          <a:lstStyle/>
          <a:p>
            <a:pPr fontAlgn="base">
              <a:buNone/>
            </a:pPr>
            <a:r>
              <a:rPr lang="en-US" sz="2400" b="1" dirty="0"/>
              <a:t>Receiver Side:</a:t>
            </a:r>
            <a:endParaRPr lang="en-US" sz="2400" dirty="0"/>
          </a:p>
          <a:p>
            <a:pPr fontAlgn="base"/>
            <a:r>
              <a:rPr lang="en-US" sz="2400" dirty="0"/>
              <a:t>Code word received at the receiver side  100100001</a:t>
            </a:r>
          </a:p>
          <a:p>
            <a:pPr fontAlgn="base"/>
            <a:endParaRPr lang="en-US" sz="2400" dirty="0"/>
          </a:p>
          <a:p>
            <a:pPr fontAlgn="base"/>
            <a:endParaRPr lang="en-US" sz="2400" dirty="0"/>
          </a:p>
          <a:p>
            <a:pPr fontAlgn="base"/>
            <a:endParaRPr lang="en-US" sz="2400" dirty="0"/>
          </a:p>
          <a:p>
            <a:pPr fontAlgn="base"/>
            <a:endParaRPr lang="en-US" sz="2400" dirty="0"/>
          </a:p>
          <a:p>
            <a:pPr fontAlgn="base"/>
            <a:endParaRPr lang="en-US" sz="2400" dirty="0"/>
          </a:p>
          <a:p>
            <a:pPr fontAlgn="base"/>
            <a:endParaRPr lang="en-US" sz="2400" dirty="0"/>
          </a:p>
          <a:p>
            <a:pPr fontAlgn="base"/>
            <a:endParaRPr lang="en-US" sz="2400" dirty="0"/>
          </a:p>
          <a:p>
            <a:pPr fontAlgn="base"/>
            <a:endParaRPr lang="en-US" sz="2400" dirty="0"/>
          </a:p>
          <a:p>
            <a:pPr fontAlgn="base"/>
            <a:endParaRPr lang="en-US" sz="2400" dirty="0"/>
          </a:p>
          <a:p>
            <a:pPr fontAlgn="base"/>
            <a:endParaRPr lang="en-US" sz="2400" dirty="0"/>
          </a:p>
          <a:p>
            <a:pPr fontAlgn="base"/>
            <a:r>
              <a:rPr lang="en-US" sz="2400" dirty="0"/>
              <a:t>Therefore, the remainder is all zeros. Hence, the data received has no error. </a:t>
            </a:r>
          </a:p>
          <a:p>
            <a:endParaRPr lang="en-US" sz="2400" dirty="0"/>
          </a:p>
        </p:txBody>
      </p:sp>
      <p:sp>
        <p:nvSpPr>
          <p:cNvPr id="4" name="Slide Number Placeholder 3"/>
          <p:cNvSpPr>
            <a:spLocks noGrp="1"/>
          </p:cNvSpPr>
          <p:nvPr>
            <p:ph type="sldNum" sz="quarter" idx="12"/>
          </p:nvPr>
        </p:nvSpPr>
        <p:spPr/>
        <p:txBody>
          <a:bodyPr/>
          <a:lstStyle/>
          <a:p>
            <a:fld id="{CA0281A3-FCAC-4568-8522-01ED5A03F9B3}" type="slidenum">
              <a:rPr lang="en-US" smtClean="0"/>
              <a:pPr/>
              <a:t>31</a:t>
            </a:fld>
            <a:endParaRPr lang="en-US"/>
          </a:p>
        </p:txBody>
      </p:sp>
      <p:pic>
        <p:nvPicPr>
          <p:cNvPr id="6" name="Picture 5" descr="receiver y">
            <a:hlinkClick r:id="rId2"/>
          </p:cNvPr>
          <p:cNvPicPr/>
          <p:nvPr/>
        </p:nvPicPr>
        <p:blipFill>
          <a:blip r:embed="rId3"/>
          <a:srcRect/>
          <a:stretch>
            <a:fillRect/>
          </a:stretch>
        </p:blipFill>
        <p:spPr bwMode="auto">
          <a:xfrm>
            <a:off x="1371600" y="1219200"/>
            <a:ext cx="3124200" cy="41910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400800"/>
          </a:xfrm>
        </p:spPr>
        <p:txBody>
          <a:bodyPr>
            <a:normAutofit fontScale="85000" lnSpcReduction="20000"/>
          </a:bodyPr>
          <a:lstStyle/>
          <a:p>
            <a:pPr fontAlgn="base">
              <a:buNone/>
            </a:pPr>
            <a:r>
              <a:rPr lang="en-US" b="1" dirty="0">
                <a:solidFill>
                  <a:srgbClr val="FF0000"/>
                </a:solidFill>
              </a:rPr>
              <a:t>Example 2: (Error in transmission)</a:t>
            </a:r>
            <a:endParaRPr lang="en-US" dirty="0">
              <a:solidFill>
                <a:srgbClr val="FF0000"/>
              </a:solidFill>
            </a:endParaRPr>
          </a:p>
          <a:p>
            <a:pPr fontAlgn="base"/>
            <a:r>
              <a:rPr lang="en-US" dirty="0"/>
              <a:t>Data word to be sent - 100100</a:t>
            </a:r>
          </a:p>
          <a:p>
            <a:pPr fontAlgn="base"/>
            <a:r>
              <a:rPr lang="en-US" dirty="0"/>
              <a:t>Key - 1101</a:t>
            </a:r>
          </a:p>
          <a:p>
            <a:pPr fontAlgn="base">
              <a:buNone/>
            </a:pPr>
            <a:r>
              <a:rPr lang="en-US" b="1" dirty="0">
                <a:solidFill>
                  <a:srgbClr val="FF0000"/>
                </a:solidFill>
              </a:rPr>
              <a:t>Sender Side:</a:t>
            </a:r>
          </a:p>
          <a:p>
            <a:pPr fontAlgn="base">
              <a:buNone/>
            </a:pPr>
            <a:endParaRPr lang="en-US" dirty="0"/>
          </a:p>
          <a:p>
            <a:pPr fontAlgn="base"/>
            <a:endParaRPr lang="en-US" dirty="0"/>
          </a:p>
          <a:p>
            <a:pPr fontAlgn="base"/>
            <a:endParaRPr lang="en-US" dirty="0"/>
          </a:p>
          <a:p>
            <a:pPr fontAlgn="base"/>
            <a:endParaRPr lang="en-US" dirty="0"/>
          </a:p>
          <a:p>
            <a:pPr fontAlgn="base"/>
            <a:endParaRPr lang="en-US" dirty="0"/>
          </a:p>
          <a:p>
            <a:pPr fontAlgn="base"/>
            <a:endParaRPr lang="en-US" dirty="0"/>
          </a:p>
          <a:p>
            <a:pPr fontAlgn="base"/>
            <a:endParaRPr lang="en-US" dirty="0"/>
          </a:p>
          <a:p>
            <a:pPr fontAlgn="base"/>
            <a:endParaRPr lang="en-US" dirty="0"/>
          </a:p>
          <a:p>
            <a:pPr fontAlgn="base"/>
            <a:endParaRPr lang="en-US" dirty="0"/>
          </a:p>
          <a:p>
            <a:pPr fontAlgn="base"/>
            <a:r>
              <a:rPr lang="en-US" dirty="0"/>
              <a:t>Therefore, the remainder is 001 and hence the code word sent is 100100001.</a:t>
            </a:r>
          </a:p>
          <a:p>
            <a:endParaRPr lang="en-US" dirty="0"/>
          </a:p>
        </p:txBody>
      </p:sp>
      <p:sp>
        <p:nvSpPr>
          <p:cNvPr id="4" name="Slide Number Placeholder 3"/>
          <p:cNvSpPr>
            <a:spLocks noGrp="1"/>
          </p:cNvSpPr>
          <p:nvPr>
            <p:ph type="sldNum" sz="quarter" idx="12"/>
          </p:nvPr>
        </p:nvSpPr>
        <p:spPr/>
        <p:txBody>
          <a:bodyPr/>
          <a:lstStyle/>
          <a:p>
            <a:fld id="{CA0281A3-FCAC-4568-8522-01ED5A03F9B3}" type="slidenum">
              <a:rPr lang="en-US" smtClean="0"/>
              <a:pPr/>
              <a:t>32</a:t>
            </a:fld>
            <a:endParaRPr lang="en-US"/>
          </a:p>
        </p:txBody>
      </p:sp>
      <p:pic>
        <p:nvPicPr>
          <p:cNvPr id="5" name="Picture 4" descr="sender">
            <a:hlinkClick r:id="rId2"/>
          </p:cNvPr>
          <p:cNvPicPr/>
          <p:nvPr/>
        </p:nvPicPr>
        <p:blipFill>
          <a:blip r:embed="rId3"/>
          <a:srcRect/>
          <a:stretch>
            <a:fillRect/>
          </a:stretch>
        </p:blipFill>
        <p:spPr bwMode="auto">
          <a:xfrm>
            <a:off x="3810000" y="1371600"/>
            <a:ext cx="2698750" cy="402082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2400"/>
            <a:ext cx="8610600" cy="6629400"/>
          </a:xfrm>
        </p:spPr>
        <p:txBody>
          <a:bodyPr>
            <a:normAutofit/>
          </a:bodyPr>
          <a:lstStyle/>
          <a:p>
            <a:pPr fontAlgn="base">
              <a:buNone/>
            </a:pPr>
            <a:r>
              <a:rPr lang="en-US" sz="2400" b="1" dirty="0">
                <a:solidFill>
                  <a:srgbClr val="FF0000"/>
                </a:solidFill>
              </a:rPr>
              <a:t>Receiver Side</a:t>
            </a:r>
            <a:endParaRPr lang="en-US" sz="2400" dirty="0">
              <a:solidFill>
                <a:srgbClr val="FF0000"/>
              </a:solidFill>
            </a:endParaRPr>
          </a:p>
          <a:p>
            <a:pPr fontAlgn="base"/>
            <a:r>
              <a:rPr lang="en-US" sz="2400" dirty="0"/>
              <a:t>Let there be error in transmission media Code word received at the receiver side - 100000001</a:t>
            </a:r>
          </a:p>
          <a:p>
            <a:pPr fontAlgn="base"/>
            <a:endParaRPr lang="en-US" sz="2400" dirty="0"/>
          </a:p>
          <a:p>
            <a:pPr fontAlgn="base"/>
            <a:endParaRPr lang="en-US" sz="2400" dirty="0"/>
          </a:p>
          <a:p>
            <a:pPr fontAlgn="base"/>
            <a:endParaRPr lang="en-US" sz="2400" dirty="0"/>
          </a:p>
          <a:p>
            <a:pPr fontAlgn="base"/>
            <a:endParaRPr lang="en-US" sz="2400" dirty="0"/>
          </a:p>
          <a:p>
            <a:pPr fontAlgn="base"/>
            <a:endParaRPr lang="en-US" sz="2400" dirty="0"/>
          </a:p>
          <a:p>
            <a:pPr fontAlgn="base"/>
            <a:endParaRPr lang="en-US" sz="2400" dirty="0"/>
          </a:p>
          <a:p>
            <a:pPr fontAlgn="base"/>
            <a:endParaRPr lang="en-US" sz="2400" dirty="0"/>
          </a:p>
          <a:p>
            <a:pPr fontAlgn="base"/>
            <a:endParaRPr lang="en-US" sz="2400" dirty="0"/>
          </a:p>
          <a:p>
            <a:pPr fontAlgn="base"/>
            <a:endParaRPr lang="en-US" sz="2400" dirty="0"/>
          </a:p>
          <a:p>
            <a:pPr fontAlgn="base"/>
            <a:endParaRPr lang="en-US" sz="2400" dirty="0"/>
          </a:p>
          <a:p>
            <a:pPr fontAlgn="base"/>
            <a:r>
              <a:rPr lang="en-US" sz="2400" dirty="0"/>
              <a:t>Since the remainder is not all zeroes, the error is detected at the receiver side.</a:t>
            </a:r>
          </a:p>
          <a:p>
            <a:endParaRPr lang="en-US" sz="2400" dirty="0"/>
          </a:p>
        </p:txBody>
      </p:sp>
      <p:sp>
        <p:nvSpPr>
          <p:cNvPr id="4" name="Slide Number Placeholder 3"/>
          <p:cNvSpPr>
            <a:spLocks noGrp="1"/>
          </p:cNvSpPr>
          <p:nvPr>
            <p:ph type="sldNum" sz="quarter" idx="12"/>
          </p:nvPr>
        </p:nvSpPr>
        <p:spPr/>
        <p:txBody>
          <a:bodyPr/>
          <a:lstStyle/>
          <a:p>
            <a:fld id="{CA0281A3-FCAC-4568-8522-01ED5A03F9B3}" type="slidenum">
              <a:rPr lang="en-US" smtClean="0"/>
              <a:pPr/>
              <a:t>33</a:t>
            </a:fld>
            <a:endParaRPr lang="en-US"/>
          </a:p>
        </p:txBody>
      </p:sp>
      <p:pic>
        <p:nvPicPr>
          <p:cNvPr id="6" name="Picture 5" descr="receiver n">
            <a:hlinkClick r:id="rId2"/>
          </p:cNvPr>
          <p:cNvPicPr/>
          <p:nvPr/>
        </p:nvPicPr>
        <p:blipFill>
          <a:blip r:embed="rId3"/>
          <a:srcRect/>
          <a:stretch>
            <a:fillRect/>
          </a:stretch>
        </p:blipFill>
        <p:spPr bwMode="auto">
          <a:xfrm>
            <a:off x="4648200" y="1219200"/>
            <a:ext cx="3810000" cy="39624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8001000" cy="1470025"/>
          </a:xfrm>
        </p:spPr>
        <p:txBody>
          <a:bodyPr>
            <a:normAutofit fontScale="90000"/>
          </a:bodyPr>
          <a:lstStyle/>
          <a:p>
            <a:r>
              <a:rPr lang="en-US" sz="4400" b="1" dirty="0">
                <a:solidFill>
                  <a:srgbClr val="FF0000"/>
                </a:solidFill>
              </a:rPr>
              <a:t>ELEMENTARY DATA LINK PROTOCOLS</a:t>
            </a:r>
            <a:br>
              <a:rPr lang="en-US" sz="4400" b="1" dirty="0">
                <a:solidFill>
                  <a:srgbClr val="FF0000"/>
                </a:solidFill>
              </a:rPr>
            </a:br>
            <a:endParaRPr lang="en-US" dirty="0"/>
          </a:p>
        </p:txBody>
      </p:sp>
      <p:sp>
        <p:nvSpPr>
          <p:cNvPr id="7" name="Slide Number Placeholder 6"/>
          <p:cNvSpPr>
            <a:spLocks noGrp="1"/>
          </p:cNvSpPr>
          <p:nvPr>
            <p:ph type="sldNum" sz="quarter" idx="12"/>
          </p:nvPr>
        </p:nvSpPr>
        <p:spPr/>
        <p:txBody>
          <a:bodyPr/>
          <a:lstStyle/>
          <a:p>
            <a:fld id="{CA0281A3-FCAC-4568-8522-01ED5A03F9B3}" type="slidenum">
              <a:rPr lang="en-US" smtClean="0"/>
              <a:pPr/>
              <a:t>34</a:t>
            </a:fld>
            <a:endParaRPr lang="en-US"/>
          </a:p>
        </p:txBody>
      </p:sp>
    </p:spTree>
    <p:extLst>
      <p:ext uri="{BB962C8B-B14F-4D97-AF65-F5344CB8AC3E}">
        <p14:creationId xmlns:p14="http://schemas.microsoft.com/office/powerpoint/2010/main" val="508456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normAutofit fontScale="90000"/>
          </a:bodyPr>
          <a:lstStyle/>
          <a:p>
            <a:r>
              <a:rPr lang="en-US" sz="3200" b="1" dirty="0">
                <a:solidFill>
                  <a:srgbClr val="FF0000"/>
                </a:solidFill>
              </a:rPr>
              <a:t>A Utopian Simplex Protocol</a:t>
            </a:r>
            <a:endParaRPr lang="en-US" sz="3200" dirty="0">
              <a:solidFill>
                <a:srgbClr val="FF0000"/>
              </a:solidFill>
            </a:endParaRPr>
          </a:p>
        </p:txBody>
      </p:sp>
      <p:sp>
        <p:nvSpPr>
          <p:cNvPr id="3" name="Content Placeholder 2"/>
          <p:cNvSpPr>
            <a:spLocks noGrp="1"/>
          </p:cNvSpPr>
          <p:nvPr>
            <p:ph idx="1"/>
          </p:nvPr>
        </p:nvSpPr>
        <p:spPr>
          <a:xfrm>
            <a:off x="228600" y="685800"/>
            <a:ext cx="8610600" cy="6019800"/>
          </a:xfrm>
        </p:spPr>
        <p:txBody>
          <a:bodyPr>
            <a:normAutofit fontScale="92500"/>
          </a:bodyPr>
          <a:lstStyle/>
          <a:p>
            <a:pPr algn="just"/>
            <a:r>
              <a:rPr lang="en-US" sz="2400" dirty="0"/>
              <a:t>Data are transmitted in </a:t>
            </a:r>
            <a:r>
              <a:rPr lang="en-US" sz="2400" b="1" dirty="0">
                <a:solidFill>
                  <a:srgbClr val="FF0000"/>
                </a:solidFill>
              </a:rPr>
              <a:t>one direction only</a:t>
            </a:r>
            <a:r>
              <a:rPr lang="en-US" sz="2400" dirty="0"/>
              <a:t>. </a:t>
            </a:r>
          </a:p>
          <a:p>
            <a:pPr algn="just"/>
            <a:r>
              <a:rPr lang="en-US" sz="2400" dirty="0"/>
              <a:t>Both the transmitting and receiving network layers are always ready. </a:t>
            </a:r>
          </a:p>
          <a:p>
            <a:pPr algn="just"/>
            <a:r>
              <a:rPr lang="en-US" sz="2400" dirty="0">
                <a:solidFill>
                  <a:srgbClr val="FF0000"/>
                </a:solidFill>
              </a:rPr>
              <a:t>Processing time can be ignored. </a:t>
            </a:r>
          </a:p>
          <a:p>
            <a:pPr algn="just"/>
            <a:r>
              <a:rPr lang="en-US" sz="2400" dirty="0">
                <a:solidFill>
                  <a:srgbClr val="FF0000"/>
                </a:solidFill>
              </a:rPr>
              <a:t>Infinite buffer space is available</a:t>
            </a:r>
            <a:r>
              <a:rPr lang="en-US" sz="2400" dirty="0"/>
              <a:t>.</a:t>
            </a:r>
          </a:p>
          <a:p>
            <a:pPr algn="just"/>
            <a:r>
              <a:rPr lang="en-US" sz="2400" dirty="0"/>
              <a:t> And best of all, the </a:t>
            </a:r>
            <a:r>
              <a:rPr lang="en-US" sz="2400" dirty="0">
                <a:solidFill>
                  <a:srgbClr val="FF0000"/>
                </a:solidFill>
              </a:rPr>
              <a:t>communication channel between the data link layers never damages or loses frames. </a:t>
            </a:r>
          </a:p>
          <a:p>
            <a:pPr algn="just"/>
            <a:r>
              <a:rPr lang="en-US" sz="2400" b="1" dirty="0">
                <a:solidFill>
                  <a:srgbClr val="FF0000"/>
                </a:solidFill>
              </a:rPr>
              <a:t>Unrealistic protocol</a:t>
            </a:r>
            <a:r>
              <a:rPr lang="en-US" sz="2400" dirty="0"/>
              <a:t>.</a:t>
            </a:r>
          </a:p>
          <a:p>
            <a:pPr algn="just"/>
            <a:r>
              <a:rPr lang="en-US" sz="2400" dirty="0"/>
              <a:t>The </a:t>
            </a:r>
            <a:r>
              <a:rPr lang="en-US" sz="2400" dirty="0">
                <a:solidFill>
                  <a:srgbClr val="FF0000"/>
                </a:solidFill>
              </a:rPr>
              <a:t>protocol consists of </a:t>
            </a:r>
            <a:r>
              <a:rPr lang="en-US" sz="2400" b="1" dirty="0">
                <a:solidFill>
                  <a:srgbClr val="FF0000"/>
                </a:solidFill>
              </a:rPr>
              <a:t>two distinct procedures</a:t>
            </a:r>
            <a:r>
              <a:rPr lang="en-US" sz="2400" dirty="0"/>
              <a:t>, a </a:t>
            </a:r>
            <a:r>
              <a:rPr lang="en-US" sz="2400" b="1" dirty="0">
                <a:solidFill>
                  <a:srgbClr val="0000FF"/>
                </a:solidFill>
              </a:rPr>
              <a:t>sender</a:t>
            </a:r>
            <a:r>
              <a:rPr lang="en-US" sz="2400" dirty="0"/>
              <a:t> and a </a:t>
            </a:r>
            <a:r>
              <a:rPr lang="en-US" sz="2400" b="1" dirty="0">
                <a:solidFill>
                  <a:srgbClr val="0000FF"/>
                </a:solidFill>
              </a:rPr>
              <a:t>receiver. </a:t>
            </a:r>
          </a:p>
          <a:p>
            <a:pPr algn="just"/>
            <a:r>
              <a:rPr lang="en-US" sz="2400" dirty="0"/>
              <a:t>The sender runs in the data link layer of the source machine, and the receiver runs in the data link layer of the destination machine. </a:t>
            </a:r>
          </a:p>
          <a:p>
            <a:pPr algn="just"/>
            <a:r>
              <a:rPr lang="en-US" sz="2400" b="1" dirty="0">
                <a:solidFill>
                  <a:srgbClr val="FF0000"/>
                </a:solidFill>
              </a:rPr>
              <a:t>No sequence numbers </a:t>
            </a:r>
            <a:r>
              <a:rPr lang="en-US" sz="2400" dirty="0"/>
              <a:t>or </a:t>
            </a:r>
            <a:r>
              <a:rPr lang="en-US" sz="2400" b="1" dirty="0">
                <a:solidFill>
                  <a:srgbClr val="0000FF"/>
                </a:solidFill>
              </a:rPr>
              <a:t>acknowledgements are used here</a:t>
            </a:r>
            <a:r>
              <a:rPr lang="en-US" sz="2400" dirty="0"/>
              <a:t>, so </a:t>
            </a:r>
            <a:r>
              <a:rPr lang="en-US" sz="2400" b="1" dirty="0">
                <a:solidFill>
                  <a:srgbClr val="FF0000"/>
                </a:solidFill>
              </a:rPr>
              <a:t>MAX SEQ is not needed. </a:t>
            </a:r>
          </a:p>
          <a:p>
            <a:pPr algn="just"/>
            <a:r>
              <a:rPr lang="en-US" sz="2400" dirty="0"/>
              <a:t>The only event type possible is </a:t>
            </a:r>
            <a:r>
              <a:rPr lang="en-US" sz="2400" b="1" dirty="0">
                <a:solidFill>
                  <a:srgbClr val="FF0000"/>
                </a:solidFill>
              </a:rPr>
              <a:t>frame arrival </a:t>
            </a:r>
            <a:r>
              <a:rPr lang="en-US" sz="2400" dirty="0"/>
              <a:t>(i.e., the arrival of an undamaged frame).</a:t>
            </a:r>
          </a:p>
        </p:txBody>
      </p:sp>
      <p:sp>
        <p:nvSpPr>
          <p:cNvPr id="6" name="Slide Number Placeholder 5"/>
          <p:cNvSpPr>
            <a:spLocks noGrp="1"/>
          </p:cNvSpPr>
          <p:nvPr>
            <p:ph type="sldNum" sz="quarter" idx="12"/>
          </p:nvPr>
        </p:nvSpPr>
        <p:spPr/>
        <p:txBody>
          <a:bodyPr/>
          <a:lstStyle/>
          <a:p>
            <a:fld id="{CA0281A3-FCAC-4568-8522-01ED5A03F9B3}" type="slidenum">
              <a:rPr lang="en-US" smtClean="0"/>
              <a:pPr/>
              <a:t>35</a:t>
            </a:fld>
            <a:endParaRPr lang="en-US"/>
          </a:p>
        </p:txBody>
      </p:sp>
    </p:spTree>
    <p:extLst>
      <p:ext uri="{BB962C8B-B14F-4D97-AF65-F5344CB8AC3E}">
        <p14:creationId xmlns:p14="http://schemas.microsoft.com/office/powerpoint/2010/main" val="2456684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51820"/>
            <a:ext cx="8534400" cy="5877580"/>
          </a:xfrm>
        </p:spPr>
        <p:txBody>
          <a:bodyPr>
            <a:normAutofit/>
          </a:bodyPr>
          <a:lstStyle/>
          <a:p>
            <a:pPr algn="just"/>
            <a:r>
              <a:rPr lang="en-US" sz="2400" dirty="0"/>
              <a:t>/* </a:t>
            </a:r>
            <a:r>
              <a:rPr lang="en-US" sz="2400" b="1" dirty="0">
                <a:solidFill>
                  <a:srgbClr val="FF0000"/>
                </a:solidFill>
              </a:rPr>
              <a:t>Protocol 1 (Utopia) </a:t>
            </a:r>
            <a:r>
              <a:rPr lang="en-US" sz="2400" dirty="0"/>
              <a:t>provides for data transmission in one direction only, from sender to receiver. </a:t>
            </a:r>
          </a:p>
          <a:p>
            <a:pPr algn="just"/>
            <a:r>
              <a:rPr lang="en-US" sz="2400" dirty="0"/>
              <a:t>The communication channel is assumed to be error free and the receiver is assumed to be able to process all the input infinitely quickly.</a:t>
            </a:r>
          </a:p>
          <a:p>
            <a:pPr algn="just"/>
            <a:r>
              <a:rPr lang="en-US" sz="2400" dirty="0"/>
              <a:t>Consequently, the sender just sits in a loop pumping data out onto the line as fast as it can. */</a:t>
            </a:r>
          </a:p>
          <a:p>
            <a:pPr algn="just"/>
            <a:r>
              <a:rPr lang="en-US" sz="2400" dirty="0"/>
              <a:t>The </a:t>
            </a:r>
            <a:r>
              <a:rPr lang="en-US" sz="2400" b="1" dirty="0">
                <a:solidFill>
                  <a:srgbClr val="FF0000"/>
                </a:solidFill>
              </a:rPr>
              <a:t>utopia protocol is unrealistic </a:t>
            </a:r>
            <a:r>
              <a:rPr lang="en-US" sz="2400" dirty="0"/>
              <a:t>because it </a:t>
            </a:r>
            <a:r>
              <a:rPr lang="en-US" sz="2400" b="1" dirty="0">
                <a:solidFill>
                  <a:srgbClr val="0000FF"/>
                </a:solidFill>
              </a:rPr>
              <a:t>does not handle either flow control or error correction. </a:t>
            </a:r>
          </a:p>
          <a:p>
            <a:pPr algn="just"/>
            <a:r>
              <a:rPr lang="en-US" sz="2400" dirty="0"/>
              <a:t>Its processing is close to that of an </a:t>
            </a:r>
            <a:r>
              <a:rPr lang="en-US" sz="2400" b="1" dirty="0">
                <a:solidFill>
                  <a:srgbClr val="FF0000"/>
                </a:solidFill>
              </a:rPr>
              <a:t>unacknowledged connectionless service</a:t>
            </a:r>
            <a:r>
              <a:rPr lang="en-US" sz="2400" dirty="0"/>
              <a:t> that relies on higher layers to solve these problems, though even an unacknowledged connectionless service would do some error detection.</a:t>
            </a:r>
          </a:p>
        </p:txBody>
      </p:sp>
      <p:sp>
        <p:nvSpPr>
          <p:cNvPr id="4" name="Rectangle 3"/>
          <p:cNvSpPr/>
          <p:nvPr/>
        </p:nvSpPr>
        <p:spPr>
          <a:xfrm>
            <a:off x="2133600" y="228600"/>
            <a:ext cx="4296817" cy="523220"/>
          </a:xfrm>
          <a:prstGeom prst="rect">
            <a:avLst/>
          </a:prstGeom>
        </p:spPr>
        <p:txBody>
          <a:bodyPr wrap="none">
            <a:spAutoFit/>
          </a:bodyPr>
          <a:lstStyle/>
          <a:p>
            <a:r>
              <a:rPr lang="en-US" sz="2800" b="1" dirty="0">
                <a:solidFill>
                  <a:srgbClr val="FF0000"/>
                </a:solidFill>
              </a:rPr>
              <a:t>A utopian simplex protocol.</a:t>
            </a:r>
          </a:p>
        </p:txBody>
      </p:sp>
      <p:sp>
        <p:nvSpPr>
          <p:cNvPr id="7" name="Slide Number Placeholder 6"/>
          <p:cNvSpPr>
            <a:spLocks noGrp="1"/>
          </p:cNvSpPr>
          <p:nvPr>
            <p:ph type="sldNum" sz="quarter" idx="12"/>
          </p:nvPr>
        </p:nvSpPr>
        <p:spPr/>
        <p:txBody>
          <a:bodyPr/>
          <a:lstStyle/>
          <a:p>
            <a:fld id="{CA0281A3-FCAC-4568-8522-01ED5A03F9B3}" type="slidenum">
              <a:rPr lang="en-US" smtClean="0"/>
              <a:pPr/>
              <a:t>36</a:t>
            </a:fld>
            <a:endParaRPr lang="en-US"/>
          </a:p>
        </p:txBody>
      </p:sp>
    </p:spTree>
    <p:extLst>
      <p:ext uri="{BB962C8B-B14F-4D97-AF65-F5344CB8AC3E}">
        <p14:creationId xmlns:p14="http://schemas.microsoft.com/office/powerpoint/2010/main" val="1057720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5992" t="18056" r="32288" b="17803"/>
          <a:stretch/>
        </p:blipFill>
        <p:spPr bwMode="auto">
          <a:xfrm>
            <a:off x="76200" y="0"/>
            <a:ext cx="9067800" cy="6495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971800" y="6310844"/>
            <a:ext cx="4296817" cy="523220"/>
          </a:xfrm>
          <a:prstGeom prst="rect">
            <a:avLst/>
          </a:prstGeom>
        </p:spPr>
        <p:txBody>
          <a:bodyPr wrap="none">
            <a:spAutoFit/>
          </a:bodyPr>
          <a:lstStyle/>
          <a:p>
            <a:r>
              <a:rPr lang="en-US" sz="2800" b="1" dirty="0">
                <a:solidFill>
                  <a:srgbClr val="FF0000"/>
                </a:solidFill>
              </a:rPr>
              <a:t>A utopian simplex protocol.</a:t>
            </a:r>
          </a:p>
        </p:txBody>
      </p:sp>
      <p:sp>
        <p:nvSpPr>
          <p:cNvPr id="8" name="Slide Number Placeholder 7"/>
          <p:cNvSpPr>
            <a:spLocks noGrp="1"/>
          </p:cNvSpPr>
          <p:nvPr>
            <p:ph type="sldNum" sz="quarter" idx="12"/>
          </p:nvPr>
        </p:nvSpPr>
        <p:spPr/>
        <p:txBody>
          <a:bodyPr/>
          <a:lstStyle/>
          <a:p>
            <a:fld id="{CA0281A3-FCAC-4568-8522-01ED5A03F9B3}" type="slidenum">
              <a:rPr lang="en-US" smtClean="0"/>
              <a:pPr/>
              <a:t>37</a:t>
            </a:fld>
            <a:endParaRPr lang="en-US"/>
          </a:p>
        </p:txBody>
      </p:sp>
    </p:spTree>
    <p:extLst>
      <p:ext uri="{BB962C8B-B14F-4D97-AF65-F5344CB8AC3E}">
        <p14:creationId xmlns:p14="http://schemas.microsoft.com/office/powerpoint/2010/main" val="2375374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sz="2400" b="1" dirty="0">
                <a:solidFill>
                  <a:srgbClr val="FF0000"/>
                </a:solidFill>
              </a:rPr>
              <a:t>A Simplex Stop-and-Wait Protocol for an Error-Free Channel</a:t>
            </a:r>
            <a:endParaRPr lang="en-US" sz="2400" dirty="0">
              <a:solidFill>
                <a:srgbClr val="FF0000"/>
              </a:solidFill>
            </a:endParaRPr>
          </a:p>
        </p:txBody>
      </p:sp>
      <p:sp>
        <p:nvSpPr>
          <p:cNvPr id="3" name="Content Placeholder 2"/>
          <p:cNvSpPr>
            <a:spLocks noGrp="1"/>
          </p:cNvSpPr>
          <p:nvPr>
            <p:ph idx="1"/>
          </p:nvPr>
        </p:nvSpPr>
        <p:spPr>
          <a:xfrm>
            <a:off x="228600" y="838200"/>
            <a:ext cx="8763000" cy="5791200"/>
          </a:xfrm>
        </p:spPr>
        <p:txBody>
          <a:bodyPr>
            <a:noAutofit/>
          </a:bodyPr>
          <a:lstStyle/>
          <a:p>
            <a:pPr algn="just"/>
            <a:r>
              <a:rPr lang="en-US" sz="2200" dirty="0"/>
              <a:t>The receiver provide feedback to the sender. </a:t>
            </a:r>
          </a:p>
          <a:p>
            <a:pPr algn="just"/>
            <a:r>
              <a:rPr lang="en-US" sz="2200" dirty="0"/>
              <a:t>After having passed a packet to its network layer, the </a:t>
            </a:r>
            <a:r>
              <a:rPr lang="en-US" sz="2200" dirty="0">
                <a:solidFill>
                  <a:srgbClr val="FF0000"/>
                </a:solidFill>
              </a:rPr>
              <a:t>receiver sends</a:t>
            </a:r>
            <a:r>
              <a:rPr lang="en-US" sz="2200" dirty="0"/>
              <a:t> a little  </a:t>
            </a:r>
            <a:r>
              <a:rPr lang="en-US" sz="2200" dirty="0">
                <a:solidFill>
                  <a:srgbClr val="FF0000"/>
                </a:solidFill>
              </a:rPr>
              <a:t>dummy frame </a:t>
            </a:r>
            <a:r>
              <a:rPr lang="en-US" sz="2200" dirty="0"/>
              <a:t>back to the </a:t>
            </a:r>
            <a:r>
              <a:rPr lang="en-US" sz="2200" dirty="0">
                <a:solidFill>
                  <a:srgbClr val="FF0000"/>
                </a:solidFill>
              </a:rPr>
              <a:t>sender</a:t>
            </a:r>
            <a:r>
              <a:rPr lang="en-US" sz="2200" dirty="0"/>
              <a:t> which, in effect, gives the sender permission to transmit the next frame. </a:t>
            </a:r>
          </a:p>
          <a:p>
            <a:pPr algn="just"/>
            <a:r>
              <a:rPr lang="en-US" sz="2200" dirty="0"/>
              <a:t>After having sent a frame, the sender is required by the protocol to bide its time until the little dummy (i.e., acknowledgement) frame arrives.</a:t>
            </a:r>
          </a:p>
          <a:p>
            <a:pPr algn="just"/>
            <a:r>
              <a:rPr lang="en-US" sz="2200" dirty="0"/>
              <a:t> This delay is a simple example of a </a:t>
            </a:r>
            <a:r>
              <a:rPr lang="en-US" sz="2200" b="1" dirty="0">
                <a:solidFill>
                  <a:srgbClr val="FF0000"/>
                </a:solidFill>
              </a:rPr>
              <a:t>flow control protocol</a:t>
            </a:r>
            <a:r>
              <a:rPr lang="en-US" sz="2200" dirty="0"/>
              <a:t>.</a:t>
            </a:r>
          </a:p>
          <a:p>
            <a:pPr algn="just"/>
            <a:r>
              <a:rPr lang="en-US" sz="2200" dirty="0"/>
              <a:t>Protocols in which the </a:t>
            </a:r>
            <a:r>
              <a:rPr lang="en-US" sz="2200" b="1" dirty="0">
                <a:solidFill>
                  <a:srgbClr val="FF0000"/>
                </a:solidFill>
              </a:rPr>
              <a:t>sender sends one frame </a:t>
            </a:r>
            <a:r>
              <a:rPr lang="en-US" sz="2200" dirty="0"/>
              <a:t>and then </a:t>
            </a:r>
            <a:r>
              <a:rPr lang="en-US" sz="2200" b="1" dirty="0">
                <a:solidFill>
                  <a:srgbClr val="0000FF"/>
                </a:solidFill>
              </a:rPr>
              <a:t>waits for an acknowledgement </a:t>
            </a:r>
            <a:r>
              <a:rPr lang="en-US" sz="2200" dirty="0">
                <a:solidFill>
                  <a:srgbClr val="FF0000"/>
                </a:solidFill>
              </a:rPr>
              <a:t>before proceeding</a:t>
            </a:r>
            <a:r>
              <a:rPr lang="en-US" sz="2200" dirty="0"/>
              <a:t> are called </a:t>
            </a:r>
            <a:r>
              <a:rPr lang="en-US" sz="2200" b="1" dirty="0"/>
              <a:t>stop-and-wait</a:t>
            </a:r>
            <a:r>
              <a:rPr lang="en-US" sz="2200" dirty="0"/>
              <a:t>.</a:t>
            </a:r>
          </a:p>
          <a:p>
            <a:pPr algn="just"/>
            <a:r>
              <a:rPr lang="en-US" sz="2200" dirty="0">
                <a:solidFill>
                  <a:srgbClr val="FF0000"/>
                </a:solidFill>
              </a:rPr>
              <a:t>Data traffic is simplex</a:t>
            </a:r>
            <a:r>
              <a:rPr lang="en-US" sz="2200" dirty="0"/>
              <a:t>, going only from the sender to the receiver, frames do travel in both directions.</a:t>
            </a:r>
          </a:p>
          <a:p>
            <a:r>
              <a:rPr lang="en-US" sz="2200" dirty="0"/>
              <a:t>first the sender sends a frame, then the receiver sends a frame, then the sender sends another frame, then the receiver sends another one, and so on. </a:t>
            </a:r>
          </a:p>
          <a:p>
            <a:r>
              <a:rPr lang="en-US" sz="2200" b="1" dirty="0">
                <a:solidFill>
                  <a:srgbClr val="0000FF"/>
                </a:solidFill>
              </a:rPr>
              <a:t>A half duplex physical channel </a:t>
            </a:r>
            <a:r>
              <a:rPr lang="en-US" sz="2200" b="1" dirty="0">
                <a:solidFill>
                  <a:srgbClr val="FF0000"/>
                </a:solidFill>
              </a:rPr>
              <a:t>would sufficient here.</a:t>
            </a:r>
          </a:p>
        </p:txBody>
      </p:sp>
      <p:sp>
        <p:nvSpPr>
          <p:cNvPr id="6" name="Slide Number Placeholder 5"/>
          <p:cNvSpPr>
            <a:spLocks noGrp="1"/>
          </p:cNvSpPr>
          <p:nvPr>
            <p:ph type="sldNum" sz="quarter" idx="12"/>
          </p:nvPr>
        </p:nvSpPr>
        <p:spPr/>
        <p:txBody>
          <a:bodyPr/>
          <a:lstStyle/>
          <a:p>
            <a:fld id="{CA0281A3-FCAC-4568-8522-01ED5A03F9B3}" type="slidenum">
              <a:rPr lang="en-US" smtClean="0"/>
              <a:pPr/>
              <a:t>38</a:t>
            </a:fld>
            <a:endParaRPr lang="en-US"/>
          </a:p>
        </p:txBody>
      </p:sp>
    </p:spTree>
    <p:extLst>
      <p:ext uri="{BB962C8B-B14F-4D97-AF65-F5344CB8AC3E}">
        <p14:creationId xmlns:p14="http://schemas.microsoft.com/office/powerpoint/2010/main" val="2961365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lnSpcReduction="10000"/>
          </a:bodyPr>
          <a:lstStyle/>
          <a:p>
            <a:pPr algn="just"/>
            <a:r>
              <a:rPr lang="en-US" sz="2400" dirty="0"/>
              <a:t>The only </a:t>
            </a:r>
            <a:r>
              <a:rPr lang="en-US" sz="2400" b="1" dirty="0">
                <a:solidFill>
                  <a:srgbClr val="FF0000"/>
                </a:solidFill>
              </a:rPr>
              <a:t>difference between </a:t>
            </a:r>
            <a:r>
              <a:rPr lang="en-US" sz="2400" b="1" i="1" dirty="0">
                <a:solidFill>
                  <a:srgbClr val="FF0000"/>
                </a:solidFill>
              </a:rPr>
              <a:t>receiver1 </a:t>
            </a:r>
            <a:r>
              <a:rPr lang="en-US" sz="2400" b="1" dirty="0">
                <a:solidFill>
                  <a:srgbClr val="FF0000"/>
                </a:solidFill>
              </a:rPr>
              <a:t>and </a:t>
            </a:r>
            <a:r>
              <a:rPr lang="en-US" sz="2400" b="1" i="1" dirty="0">
                <a:solidFill>
                  <a:srgbClr val="FF0000"/>
                </a:solidFill>
              </a:rPr>
              <a:t>receiver2 </a:t>
            </a:r>
            <a:r>
              <a:rPr lang="en-US" sz="2400" dirty="0"/>
              <a:t>is that </a:t>
            </a:r>
            <a:r>
              <a:rPr lang="en-US" sz="2400" dirty="0">
                <a:solidFill>
                  <a:srgbClr val="0000FF"/>
                </a:solidFill>
              </a:rPr>
              <a:t>after delivering a packet to the network layer</a:t>
            </a:r>
            <a:r>
              <a:rPr lang="en-US" sz="2400" dirty="0"/>
              <a:t>, </a:t>
            </a:r>
            <a:r>
              <a:rPr lang="en-US" sz="2400" i="1" dirty="0">
                <a:solidFill>
                  <a:srgbClr val="0000FF"/>
                </a:solidFill>
              </a:rPr>
              <a:t>receiver2 </a:t>
            </a:r>
            <a:r>
              <a:rPr lang="en-US" sz="2400" dirty="0">
                <a:solidFill>
                  <a:srgbClr val="0000FF"/>
                </a:solidFill>
              </a:rPr>
              <a:t>sends an acknowledgement frame back to the sender </a:t>
            </a:r>
            <a:r>
              <a:rPr lang="en-US" sz="2400" dirty="0">
                <a:solidFill>
                  <a:srgbClr val="FF0000"/>
                </a:solidFill>
              </a:rPr>
              <a:t>before entering the wait loop again. </a:t>
            </a:r>
          </a:p>
          <a:p>
            <a:pPr algn="just"/>
            <a:r>
              <a:rPr lang="en-US" sz="2400" dirty="0"/>
              <a:t>Because only the arrival of the frame back at the sender is important, not its contents, the receiver need not put any particular information in it.</a:t>
            </a:r>
          </a:p>
          <a:p>
            <a:pPr algn="just"/>
            <a:r>
              <a:rPr lang="en-US" sz="2400" dirty="0"/>
              <a:t>/* </a:t>
            </a:r>
            <a:r>
              <a:rPr lang="en-US" sz="2400" b="1" dirty="0">
                <a:solidFill>
                  <a:srgbClr val="FF0000"/>
                </a:solidFill>
              </a:rPr>
              <a:t>Protocol 2 (Stop-and-wait) </a:t>
            </a:r>
            <a:r>
              <a:rPr lang="en-US" sz="2400" dirty="0"/>
              <a:t>also provides for a one-directional flow of data from sender to receiver. </a:t>
            </a:r>
          </a:p>
          <a:p>
            <a:pPr algn="just"/>
            <a:r>
              <a:rPr lang="en-US" sz="2400" dirty="0"/>
              <a:t>The communication channel is once </a:t>
            </a:r>
            <a:r>
              <a:rPr lang="en-US" sz="2400" b="1" dirty="0">
                <a:solidFill>
                  <a:srgbClr val="0000FF"/>
                </a:solidFill>
              </a:rPr>
              <a:t>again assumed to be error free, as in protocol 1. </a:t>
            </a:r>
          </a:p>
          <a:p>
            <a:pPr algn="just"/>
            <a:r>
              <a:rPr lang="en-US" sz="2400" dirty="0"/>
              <a:t>However, this time the receiver has </a:t>
            </a:r>
            <a:r>
              <a:rPr lang="en-US" sz="2400" b="1" dirty="0">
                <a:solidFill>
                  <a:srgbClr val="0000FF"/>
                </a:solidFill>
              </a:rPr>
              <a:t>only a finite buffer capacity and a finite processing speed</a:t>
            </a:r>
            <a:r>
              <a:rPr lang="en-US" sz="2400" dirty="0"/>
              <a:t>, so the protocol must explicitly prevent the sender from </a:t>
            </a:r>
            <a:r>
              <a:rPr lang="en-US" sz="2400" b="1" dirty="0">
                <a:solidFill>
                  <a:srgbClr val="FF0000"/>
                </a:solidFill>
              </a:rPr>
              <a:t>flooding the receiver </a:t>
            </a:r>
            <a:r>
              <a:rPr lang="en-US" sz="2400" dirty="0"/>
              <a:t>with </a:t>
            </a:r>
            <a:r>
              <a:rPr lang="en-US" sz="2400" dirty="0">
                <a:solidFill>
                  <a:srgbClr val="0000FF"/>
                </a:solidFill>
              </a:rPr>
              <a:t>data faster than it can be handled</a:t>
            </a:r>
            <a:r>
              <a:rPr lang="en-US" sz="2400" dirty="0"/>
              <a:t>. */</a:t>
            </a:r>
          </a:p>
        </p:txBody>
      </p:sp>
      <p:sp>
        <p:nvSpPr>
          <p:cNvPr id="6" name="Slide Number Placeholder 5"/>
          <p:cNvSpPr>
            <a:spLocks noGrp="1"/>
          </p:cNvSpPr>
          <p:nvPr>
            <p:ph type="sldNum" sz="quarter" idx="12"/>
          </p:nvPr>
        </p:nvSpPr>
        <p:spPr/>
        <p:txBody>
          <a:bodyPr/>
          <a:lstStyle/>
          <a:p>
            <a:fld id="{CA0281A3-FCAC-4568-8522-01ED5A03F9B3}" type="slidenum">
              <a:rPr lang="en-US" smtClean="0"/>
              <a:pPr/>
              <a:t>39</a:t>
            </a:fld>
            <a:endParaRPr lang="en-US"/>
          </a:p>
        </p:txBody>
      </p:sp>
    </p:spTree>
    <p:extLst>
      <p:ext uri="{BB962C8B-B14F-4D97-AF65-F5344CB8AC3E}">
        <p14:creationId xmlns:p14="http://schemas.microsoft.com/office/powerpoint/2010/main" val="2160848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229600" cy="609600"/>
          </a:xfrm>
        </p:spPr>
        <p:txBody>
          <a:bodyPr/>
          <a:lstStyle/>
          <a:p>
            <a:r>
              <a:rPr lang="en-US" b="1" dirty="0"/>
              <a:t>Services Provided to the Network Layer</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304800" y="1981200"/>
            <a:ext cx="8410575" cy="3990975"/>
          </a:xfrm>
          <a:prstGeom prst="rect">
            <a:avLst/>
          </a:prstGeom>
          <a:noFill/>
          <a:ln w="9525">
            <a:noFill/>
            <a:miter lim="800000"/>
            <a:headEnd/>
            <a:tailEnd/>
          </a:ln>
          <a:effectLst/>
        </p:spPr>
      </p:pic>
      <p:sp>
        <p:nvSpPr>
          <p:cNvPr id="5" name="Rectangle 4"/>
          <p:cNvSpPr/>
          <p:nvPr/>
        </p:nvSpPr>
        <p:spPr>
          <a:xfrm>
            <a:off x="457200" y="6019800"/>
            <a:ext cx="8077200" cy="461665"/>
          </a:xfrm>
          <a:prstGeom prst="rect">
            <a:avLst/>
          </a:prstGeom>
        </p:spPr>
        <p:txBody>
          <a:bodyPr wrap="square">
            <a:spAutoFit/>
          </a:bodyPr>
          <a:lstStyle/>
          <a:p>
            <a:r>
              <a:rPr lang="en-US" sz="2400" dirty="0">
                <a:solidFill>
                  <a:srgbClr val="FF0000"/>
                </a:solidFill>
              </a:rPr>
              <a:t>(a) Virtual communication.                (b) Actual communication.</a:t>
            </a:r>
          </a:p>
        </p:txBody>
      </p:sp>
      <p:sp>
        <p:nvSpPr>
          <p:cNvPr id="6" name="Rectangle 5"/>
          <p:cNvSpPr/>
          <p:nvPr/>
        </p:nvSpPr>
        <p:spPr>
          <a:xfrm>
            <a:off x="457200" y="990600"/>
            <a:ext cx="4572000" cy="923330"/>
          </a:xfrm>
          <a:prstGeom prst="rect">
            <a:avLst/>
          </a:prstGeom>
        </p:spPr>
        <p:txBody>
          <a:bodyPr>
            <a:spAutoFit/>
          </a:bodyPr>
          <a:lstStyle/>
          <a:p>
            <a:r>
              <a:rPr lang="en-US" b="1" dirty="0">
                <a:solidFill>
                  <a:srgbClr val="1003BD"/>
                </a:solidFill>
              </a:rPr>
              <a:t>1. Unacknowledged connectionless service.</a:t>
            </a:r>
          </a:p>
          <a:p>
            <a:r>
              <a:rPr lang="en-US" b="1" dirty="0">
                <a:solidFill>
                  <a:srgbClr val="1003BD"/>
                </a:solidFill>
              </a:rPr>
              <a:t>2. Acknowledged connectionless service.</a:t>
            </a:r>
          </a:p>
          <a:p>
            <a:r>
              <a:rPr lang="en-US" b="1" dirty="0">
                <a:solidFill>
                  <a:srgbClr val="1003BD"/>
                </a:solidFill>
              </a:rPr>
              <a:t>3. Acknowledged connection-oriented service.</a:t>
            </a:r>
          </a:p>
        </p:txBody>
      </p:sp>
      <p:sp>
        <p:nvSpPr>
          <p:cNvPr id="9" name="Slide Number Placeholder 8"/>
          <p:cNvSpPr>
            <a:spLocks noGrp="1"/>
          </p:cNvSpPr>
          <p:nvPr>
            <p:ph type="sldNum" sz="quarter" idx="12"/>
          </p:nvPr>
        </p:nvSpPr>
        <p:spPr/>
        <p:txBody>
          <a:bodyPr/>
          <a:lstStyle/>
          <a:p>
            <a:fld id="{CA0281A3-FCAC-4568-8522-01ED5A03F9B3}"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31060"/>
            <a:ext cx="8458200" cy="644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438400" y="6292334"/>
            <a:ext cx="4499501" cy="461665"/>
          </a:xfrm>
          <a:prstGeom prst="rect">
            <a:avLst/>
          </a:prstGeom>
        </p:spPr>
        <p:txBody>
          <a:bodyPr wrap="none">
            <a:spAutoFit/>
          </a:bodyPr>
          <a:lstStyle/>
          <a:p>
            <a:r>
              <a:rPr lang="en-US" sz="2400" b="1" dirty="0">
                <a:solidFill>
                  <a:srgbClr val="FF0000"/>
                </a:solidFill>
              </a:rPr>
              <a:t>A simplex stop-and-wait protocol.</a:t>
            </a:r>
          </a:p>
        </p:txBody>
      </p:sp>
      <p:sp>
        <p:nvSpPr>
          <p:cNvPr id="8" name="Slide Number Placeholder 7"/>
          <p:cNvSpPr>
            <a:spLocks noGrp="1"/>
          </p:cNvSpPr>
          <p:nvPr>
            <p:ph type="sldNum" sz="quarter" idx="12"/>
          </p:nvPr>
        </p:nvSpPr>
        <p:spPr/>
        <p:txBody>
          <a:bodyPr/>
          <a:lstStyle/>
          <a:p>
            <a:fld id="{CA0281A3-FCAC-4568-8522-01ED5A03F9B3}" type="slidenum">
              <a:rPr lang="en-US" smtClean="0"/>
              <a:pPr/>
              <a:t>40</a:t>
            </a:fld>
            <a:endParaRPr lang="en-US"/>
          </a:p>
        </p:txBody>
      </p:sp>
    </p:spTree>
    <p:extLst>
      <p:ext uri="{BB962C8B-B14F-4D97-AF65-F5344CB8AC3E}">
        <p14:creationId xmlns:p14="http://schemas.microsoft.com/office/powerpoint/2010/main" val="3942114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sz="2800" b="1" dirty="0">
                <a:solidFill>
                  <a:srgbClr val="FF0000"/>
                </a:solidFill>
              </a:rPr>
              <a:t>3. A Simplex Stop-and-Wait Protocol for a Noisy Channel</a:t>
            </a:r>
          </a:p>
        </p:txBody>
      </p:sp>
      <p:sp>
        <p:nvSpPr>
          <p:cNvPr id="3" name="Content Placeholder 2"/>
          <p:cNvSpPr>
            <a:spLocks noGrp="1"/>
          </p:cNvSpPr>
          <p:nvPr>
            <p:ph idx="1"/>
          </p:nvPr>
        </p:nvSpPr>
        <p:spPr>
          <a:xfrm>
            <a:off x="228600" y="838200"/>
            <a:ext cx="8763000" cy="5867400"/>
          </a:xfrm>
        </p:spPr>
        <p:txBody>
          <a:bodyPr>
            <a:noAutofit/>
          </a:bodyPr>
          <a:lstStyle/>
          <a:p>
            <a:pPr algn="just"/>
            <a:r>
              <a:rPr lang="en-US" sz="2400" dirty="0"/>
              <a:t>If the </a:t>
            </a:r>
            <a:r>
              <a:rPr lang="en-US" sz="2400" dirty="0">
                <a:solidFill>
                  <a:srgbClr val="FF0000"/>
                </a:solidFill>
              </a:rPr>
              <a:t>frame is damaged </a:t>
            </a:r>
            <a:r>
              <a:rPr lang="en-US" sz="2400" dirty="0"/>
              <a:t>in such a way that the </a:t>
            </a:r>
            <a:r>
              <a:rPr lang="en-US" sz="2400" dirty="0">
                <a:solidFill>
                  <a:srgbClr val="FF0000"/>
                </a:solidFill>
              </a:rPr>
              <a:t>checksum</a:t>
            </a:r>
            <a:r>
              <a:rPr lang="en-US" sz="2400" dirty="0"/>
              <a:t> is nevertheless correct—an unlikely occurrence—this protocol (and all other protocols) can fail (i.e., deliver an incorrect packet to the network layer).</a:t>
            </a:r>
          </a:p>
          <a:p>
            <a:pPr algn="just"/>
            <a:r>
              <a:rPr lang="en-US" sz="2400" dirty="0"/>
              <a:t>At first glance it might seem that a variation of </a:t>
            </a:r>
            <a:r>
              <a:rPr lang="en-US" sz="2400" b="1" dirty="0">
                <a:solidFill>
                  <a:srgbClr val="FF0000"/>
                </a:solidFill>
              </a:rPr>
              <a:t>protocol 2</a:t>
            </a:r>
            <a:r>
              <a:rPr lang="en-US" sz="2400" dirty="0"/>
              <a:t> would work: </a:t>
            </a:r>
            <a:r>
              <a:rPr lang="en-US" sz="2400" b="1" dirty="0">
                <a:solidFill>
                  <a:srgbClr val="FF0000"/>
                </a:solidFill>
              </a:rPr>
              <a:t>adding a timer</a:t>
            </a:r>
            <a:r>
              <a:rPr lang="en-US" sz="2400" dirty="0"/>
              <a:t>. </a:t>
            </a:r>
          </a:p>
          <a:p>
            <a:pPr algn="just"/>
            <a:r>
              <a:rPr lang="en-US" sz="2400" dirty="0"/>
              <a:t>The sender could send a frame, but the receiver would only send an acknowledgement frame if the data were correctly received. </a:t>
            </a:r>
          </a:p>
          <a:p>
            <a:pPr algn="just"/>
            <a:r>
              <a:rPr lang="en-US" sz="2400" dirty="0"/>
              <a:t>If a </a:t>
            </a:r>
            <a:r>
              <a:rPr lang="en-US" sz="2400" dirty="0">
                <a:solidFill>
                  <a:srgbClr val="FF0000"/>
                </a:solidFill>
              </a:rPr>
              <a:t>damaged frame arrived at the receiver</a:t>
            </a:r>
            <a:r>
              <a:rPr lang="en-US" sz="2400" dirty="0"/>
              <a:t>, it would be </a:t>
            </a:r>
            <a:r>
              <a:rPr lang="en-US" sz="2400" b="1" dirty="0">
                <a:solidFill>
                  <a:srgbClr val="0000FF"/>
                </a:solidFill>
              </a:rPr>
              <a:t>discarded</a:t>
            </a:r>
            <a:r>
              <a:rPr lang="en-US" sz="2400" dirty="0"/>
              <a:t>. After a while the sender would time out and send the frame again. This process would be repeated until the frame finally arrived completely.</a:t>
            </a:r>
          </a:p>
          <a:p>
            <a:r>
              <a:rPr lang="en-US" sz="2400" dirty="0"/>
              <a:t>The </a:t>
            </a:r>
            <a:r>
              <a:rPr lang="en-US" sz="2400" b="1" dirty="0">
                <a:solidFill>
                  <a:srgbClr val="0000FF"/>
                </a:solidFill>
              </a:rPr>
              <a:t>goal of the data link layer </a:t>
            </a:r>
            <a:r>
              <a:rPr lang="en-US" sz="2400" dirty="0"/>
              <a:t>is to </a:t>
            </a:r>
            <a:r>
              <a:rPr lang="en-US" sz="2400" dirty="0">
                <a:solidFill>
                  <a:srgbClr val="FF0000"/>
                </a:solidFill>
              </a:rPr>
              <a:t>provide error-free, transparent communication between network layer processes</a:t>
            </a:r>
            <a:r>
              <a:rPr lang="en-US" sz="2400" dirty="0"/>
              <a:t>.</a:t>
            </a:r>
          </a:p>
        </p:txBody>
      </p:sp>
      <p:sp>
        <p:nvSpPr>
          <p:cNvPr id="6" name="Slide Number Placeholder 5"/>
          <p:cNvSpPr>
            <a:spLocks noGrp="1"/>
          </p:cNvSpPr>
          <p:nvPr>
            <p:ph type="sldNum" sz="quarter" idx="12"/>
          </p:nvPr>
        </p:nvSpPr>
        <p:spPr/>
        <p:txBody>
          <a:bodyPr/>
          <a:lstStyle/>
          <a:p>
            <a:fld id="{CA0281A3-FCAC-4568-8522-01ED5A03F9B3}" type="slidenum">
              <a:rPr lang="en-US" smtClean="0"/>
              <a:pPr/>
              <a:t>41</a:t>
            </a:fld>
            <a:endParaRPr lang="en-US"/>
          </a:p>
        </p:txBody>
      </p:sp>
    </p:spTree>
    <p:extLst>
      <p:ext uri="{BB962C8B-B14F-4D97-AF65-F5344CB8AC3E}">
        <p14:creationId xmlns:p14="http://schemas.microsoft.com/office/powerpoint/2010/main" val="1111022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
            <a:ext cx="8839200" cy="6400800"/>
          </a:xfrm>
        </p:spPr>
        <p:txBody>
          <a:bodyPr>
            <a:noAutofit/>
          </a:bodyPr>
          <a:lstStyle/>
          <a:p>
            <a:pPr marL="0" indent="0" algn="just">
              <a:lnSpc>
                <a:spcPct val="134000"/>
              </a:lnSpc>
              <a:buNone/>
            </a:pPr>
            <a:r>
              <a:rPr lang="en-US" sz="2000" b="1" dirty="0">
                <a:solidFill>
                  <a:srgbClr val="FF0000"/>
                </a:solidFill>
              </a:rPr>
              <a:t>Consider the following scenario:</a:t>
            </a:r>
          </a:p>
          <a:p>
            <a:pPr marL="514350" indent="-514350" algn="just">
              <a:lnSpc>
                <a:spcPct val="134000"/>
              </a:lnSpc>
              <a:buFont typeface="+mj-lt"/>
              <a:buAutoNum type="arabicPeriod"/>
            </a:pPr>
            <a:r>
              <a:rPr lang="en-US" sz="2000" dirty="0"/>
              <a:t>The network layer on </a:t>
            </a:r>
            <a:r>
              <a:rPr lang="en-US" sz="2000" i="1" dirty="0"/>
              <a:t>A </a:t>
            </a:r>
            <a:r>
              <a:rPr lang="en-US" sz="2000" dirty="0"/>
              <a:t>gives packet 1 to its data link layer. The packet is correctly received at </a:t>
            </a:r>
            <a:r>
              <a:rPr lang="en-US" sz="2000" i="1" dirty="0"/>
              <a:t>B </a:t>
            </a:r>
            <a:r>
              <a:rPr lang="en-US" sz="2000" dirty="0"/>
              <a:t>and passed to the network layer on </a:t>
            </a:r>
            <a:r>
              <a:rPr lang="en-US" sz="2000" i="1" dirty="0"/>
              <a:t>B</a:t>
            </a:r>
            <a:r>
              <a:rPr lang="en-US" sz="2000" dirty="0"/>
              <a:t>. </a:t>
            </a:r>
            <a:r>
              <a:rPr lang="en-US" sz="2000" i="1" dirty="0"/>
              <a:t>B </a:t>
            </a:r>
            <a:r>
              <a:rPr lang="en-US" sz="2000" dirty="0"/>
              <a:t>sends an acknowledgement frame back to </a:t>
            </a:r>
            <a:r>
              <a:rPr lang="en-US" sz="2000" i="1" dirty="0"/>
              <a:t>A</a:t>
            </a:r>
            <a:r>
              <a:rPr lang="en-US" sz="2000" dirty="0"/>
              <a:t>.</a:t>
            </a:r>
          </a:p>
          <a:p>
            <a:pPr marL="514350" indent="-514350" algn="just">
              <a:lnSpc>
                <a:spcPct val="134000"/>
              </a:lnSpc>
              <a:buFont typeface="+mj-lt"/>
              <a:buAutoNum type="arabicPeriod"/>
            </a:pPr>
            <a:r>
              <a:rPr lang="en-US" sz="2000" dirty="0"/>
              <a:t>The acknowledgement frame gets lost completely. It just never arrives at all. Life would be a great deal simpler if the channel confused and lost only data frames and not control frames, but sad to say, the channel is not very discriminating.</a:t>
            </a:r>
          </a:p>
          <a:p>
            <a:pPr marL="514350" indent="-514350" algn="just">
              <a:lnSpc>
                <a:spcPct val="134000"/>
              </a:lnSpc>
              <a:buFont typeface="+mj-lt"/>
              <a:buAutoNum type="arabicPeriod"/>
            </a:pPr>
            <a:r>
              <a:rPr lang="en-US" sz="2000" dirty="0"/>
              <a:t>The data link layer on </a:t>
            </a:r>
            <a:r>
              <a:rPr lang="en-US" sz="2000" i="1" dirty="0"/>
              <a:t>A </a:t>
            </a:r>
            <a:r>
              <a:rPr lang="en-US" sz="2000" dirty="0"/>
              <a:t>eventually times out. Not having received an acknowledgement, it (incorrectly) assumes that its data frame was lost or damaged and sends the frame containing packet 1 again.</a:t>
            </a:r>
          </a:p>
          <a:p>
            <a:pPr marL="514350" indent="-514350" algn="just">
              <a:lnSpc>
                <a:spcPct val="134000"/>
              </a:lnSpc>
              <a:buFont typeface="+mj-lt"/>
              <a:buAutoNum type="arabicPeriod"/>
            </a:pPr>
            <a:r>
              <a:rPr lang="en-US" sz="2000" dirty="0"/>
              <a:t>The duplicate frame also arrives intact at the data link layer on </a:t>
            </a:r>
            <a:r>
              <a:rPr lang="en-US" sz="2000" i="1" dirty="0"/>
              <a:t>B </a:t>
            </a:r>
            <a:r>
              <a:rPr lang="en-US" sz="2000" dirty="0"/>
              <a:t>and is innocently passed to the network layer there. If </a:t>
            </a:r>
            <a:r>
              <a:rPr lang="en-US" sz="2000" i="1" dirty="0"/>
              <a:t>A </a:t>
            </a:r>
            <a:r>
              <a:rPr lang="en-US" sz="2000" dirty="0"/>
              <a:t>is sending a file to </a:t>
            </a:r>
            <a:r>
              <a:rPr lang="en-US" sz="2000" i="1" dirty="0"/>
              <a:t>B</a:t>
            </a:r>
            <a:r>
              <a:rPr lang="en-US" sz="2000" dirty="0"/>
              <a:t>, part of the file will be duplicated (i.e., the copy of the file made by </a:t>
            </a:r>
            <a:r>
              <a:rPr lang="en-US" sz="2000" i="1" dirty="0"/>
              <a:t>B </a:t>
            </a:r>
            <a:r>
              <a:rPr lang="en-US" sz="2000" dirty="0"/>
              <a:t>will be incorrect and the error will not have been detected). In other words, the protocol will fail.</a:t>
            </a:r>
          </a:p>
        </p:txBody>
      </p:sp>
      <p:sp>
        <p:nvSpPr>
          <p:cNvPr id="6" name="Slide Number Placeholder 5"/>
          <p:cNvSpPr>
            <a:spLocks noGrp="1"/>
          </p:cNvSpPr>
          <p:nvPr>
            <p:ph type="sldNum" sz="quarter" idx="12"/>
          </p:nvPr>
        </p:nvSpPr>
        <p:spPr/>
        <p:txBody>
          <a:bodyPr/>
          <a:lstStyle/>
          <a:p>
            <a:fld id="{CA0281A3-FCAC-4568-8522-01ED5A03F9B3}" type="slidenum">
              <a:rPr lang="en-US" smtClean="0"/>
              <a:pPr/>
              <a:t>42</a:t>
            </a:fld>
            <a:endParaRPr lang="en-US"/>
          </a:p>
        </p:txBody>
      </p:sp>
    </p:spTree>
    <p:extLst>
      <p:ext uri="{BB962C8B-B14F-4D97-AF65-F5344CB8AC3E}">
        <p14:creationId xmlns:p14="http://schemas.microsoft.com/office/powerpoint/2010/main" val="1637351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610600" cy="6324600"/>
          </a:xfrm>
        </p:spPr>
        <p:txBody>
          <a:bodyPr>
            <a:normAutofit fontScale="92500" lnSpcReduction="10000"/>
          </a:bodyPr>
          <a:lstStyle/>
          <a:p>
            <a:pPr algn="just"/>
            <a:r>
              <a:rPr lang="en-US" sz="2400" dirty="0"/>
              <a:t>Protocols in which the sender waits for a positive acknowledgement before advancing to the next data item are often called </a:t>
            </a:r>
            <a:r>
              <a:rPr lang="en-US" sz="2400" b="1" dirty="0"/>
              <a:t>ARQ (Automatic Repeat </a:t>
            </a:r>
            <a:r>
              <a:rPr lang="en-US" sz="2400" b="1" dirty="0" err="1"/>
              <a:t>reQuest</a:t>
            </a:r>
            <a:r>
              <a:rPr lang="en-US" sz="2400" b="1" dirty="0"/>
              <a:t>) or PAR (Positive Acknowledgement with Retransmission). Like protocol 2, this one also transmits </a:t>
            </a:r>
            <a:r>
              <a:rPr lang="en-US" sz="2400" dirty="0"/>
              <a:t>data only in one direction.</a:t>
            </a:r>
          </a:p>
          <a:p>
            <a:pPr algn="just"/>
            <a:r>
              <a:rPr lang="en-US" sz="2400" dirty="0"/>
              <a:t>Protocol 3 differs from its predecessors in that both sender and receiver have a variable whose value is remembered while the data link layer is in the wait state.</a:t>
            </a:r>
          </a:p>
          <a:p>
            <a:pPr algn="just"/>
            <a:r>
              <a:rPr lang="en-US" sz="2400" dirty="0"/>
              <a:t>The sender remembers the sequence number of the next frame to send in </a:t>
            </a:r>
            <a:r>
              <a:rPr lang="en-US" sz="2400" i="1" dirty="0"/>
              <a:t>next frame to send</a:t>
            </a:r>
            <a:r>
              <a:rPr lang="en-US" sz="2400" dirty="0"/>
              <a:t>; the receiver remembers the sequence number of the next frame expected in </a:t>
            </a:r>
            <a:r>
              <a:rPr lang="en-US" sz="2400" i="1" dirty="0"/>
              <a:t>frame expected</a:t>
            </a:r>
            <a:r>
              <a:rPr lang="en-US" sz="2400" dirty="0"/>
              <a:t>.</a:t>
            </a:r>
          </a:p>
          <a:p>
            <a:pPr algn="just"/>
            <a:r>
              <a:rPr lang="en-US" sz="2400" dirty="0"/>
              <a:t>Each protocol has a short initialization phase before entering the infinite loop.</a:t>
            </a:r>
          </a:p>
          <a:p>
            <a:pPr algn="just"/>
            <a:r>
              <a:rPr lang="en-US" sz="2400" dirty="0"/>
              <a:t>After transmitting a frame, the sender starts the timer running. If it was already running, it will be reset to allow another full timer interval. The interval should be chosen to allow enough time for the frame to get to the receiver, for the receiver to process it in the worst case, and for the acknowledgement frame to propagate back to the sender.</a:t>
            </a:r>
          </a:p>
        </p:txBody>
      </p:sp>
      <p:sp>
        <p:nvSpPr>
          <p:cNvPr id="6" name="Slide Number Placeholder 5"/>
          <p:cNvSpPr>
            <a:spLocks noGrp="1"/>
          </p:cNvSpPr>
          <p:nvPr>
            <p:ph type="sldNum" sz="quarter" idx="12"/>
          </p:nvPr>
        </p:nvSpPr>
        <p:spPr/>
        <p:txBody>
          <a:bodyPr/>
          <a:lstStyle/>
          <a:p>
            <a:fld id="{CA0281A3-FCAC-4568-8522-01ED5A03F9B3}" type="slidenum">
              <a:rPr lang="en-US" smtClean="0"/>
              <a:pPr/>
              <a:t>43</a:t>
            </a:fld>
            <a:endParaRPr lang="en-US"/>
          </a:p>
        </p:txBody>
      </p:sp>
    </p:spTree>
    <p:extLst>
      <p:ext uri="{BB962C8B-B14F-4D97-AF65-F5344CB8AC3E}">
        <p14:creationId xmlns:p14="http://schemas.microsoft.com/office/powerpoint/2010/main" val="215039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87362"/>
          </a:xfrm>
        </p:spPr>
        <p:txBody>
          <a:bodyPr>
            <a:normAutofit fontScale="90000"/>
          </a:bodyPr>
          <a:lstStyle/>
          <a:p>
            <a:r>
              <a:rPr lang="en-US" sz="4000" b="1" dirty="0">
                <a:solidFill>
                  <a:srgbClr val="FF0000"/>
                </a:solidFill>
              </a:rPr>
              <a:t>4. SLIDING WINDOW PROTOCOLS</a:t>
            </a:r>
            <a:endParaRPr lang="en-US" sz="4000" dirty="0">
              <a:solidFill>
                <a:srgbClr val="FF0000"/>
              </a:solidFill>
            </a:endParaRPr>
          </a:p>
        </p:txBody>
      </p:sp>
      <p:sp>
        <p:nvSpPr>
          <p:cNvPr id="4" name="Rectangle 3"/>
          <p:cNvSpPr>
            <a:spLocks noGrp="1" noChangeArrowheads="1"/>
          </p:cNvSpPr>
          <p:nvPr>
            <p:ph idx="1"/>
          </p:nvPr>
        </p:nvSpPr>
        <p:spPr>
          <a:xfrm>
            <a:off x="304800" y="762000"/>
            <a:ext cx="8610600" cy="5867400"/>
          </a:xfrm>
        </p:spPr>
        <p:txBody>
          <a:bodyPr>
            <a:normAutofit fontScale="92500" lnSpcReduction="10000"/>
          </a:bodyPr>
          <a:lstStyle/>
          <a:p>
            <a:pPr algn="just" eaLnBrk="1" hangingPunct="1">
              <a:buFontTx/>
              <a:buChar char="•"/>
            </a:pPr>
            <a:r>
              <a:rPr lang="en-US" sz="2400" dirty="0"/>
              <a:t>Why?</a:t>
            </a:r>
          </a:p>
          <a:p>
            <a:pPr lvl="1" algn="just" eaLnBrk="1" hangingPunct="1">
              <a:buFontTx/>
              <a:buChar char="•"/>
            </a:pPr>
            <a:r>
              <a:rPr lang="en-US" sz="2400" dirty="0"/>
              <a:t>Efficiency – bandwidth*delay product</a:t>
            </a:r>
          </a:p>
          <a:p>
            <a:pPr lvl="1" algn="just" eaLnBrk="1" hangingPunct="1">
              <a:buFontTx/>
              <a:buChar char="•"/>
            </a:pPr>
            <a:r>
              <a:rPr lang="en-US" sz="2400" dirty="0"/>
              <a:t>Efficiency – when errors occur</a:t>
            </a:r>
          </a:p>
          <a:p>
            <a:pPr algn="just" eaLnBrk="1" hangingPunct="1">
              <a:buFontTx/>
              <a:buChar char="•"/>
            </a:pPr>
            <a:r>
              <a:rPr lang="en-US" sz="2400" dirty="0">
                <a:solidFill>
                  <a:srgbClr val="0000FF"/>
                </a:solidFill>
              </a:rPr>
              <a:t>A One-Bit Sliding Window Protocol</a:t>
            </a:r>
          </a:p>
          <a:p>
            <a:pPr algn="just" eaLnBrk="1" hangingPunct="1">
              <a:buFontTx/>
              <a:buChar char="•"/>
            </a:pPr>
            <a:r>
              <a:rPr lang="en-US" sz="2400" dirty="0">
                <a:solidFill>
                  <a:srgbClr val="0000FF"/>
                </a:solidFill>
              </a:rPr>
              <a:t>A Protocol Using Go Back N</a:t>
            </a:r>
          </a:p>
          <a:p>
            <a:pPr algn="just" eaLnBrk="1" hangingPunct="1">
              <a:buFontTx/>
              <a:buChar char="•"/>
            </a:pPr>
            <a:r>
              <a:rPr lang="en-US" sz="2400" dirty="0">
                <a:solidFill>
                  <a:srgbClr val="0000FF"/>
                </a:solidFill>
              </a:rPr>
              <a:t>A Protocol Using Selective Repeat.</a:t>
            </a:r>
          </a:p>
          <a:p>
            <a:pPr algn="just"/>
            <a:r>
              <a:rPr lang="en-US" sz="2400" dirty="0"/>
              <a:t>When a </a:t>
            </a:r>
            <a:r>
              <a:rPr lang="en-US" sz="2400" dirty="0">
                <a:solidFill>
                  <a:srgbClr val="FF0000"/>
                </a:solidFill>
              </a:rPr>
              <a:t>data frame arrives</a:t>
            </a:r>
            <a:r>
              <a:rPr lang="en-US" sz="2400" dirty="0"/>
              <a:t>, instead of immediately sending a separate control frame, the receiver restrains itself and waits until the network layer passes it the next packet. </a:t>
            </a:r>
          </a:p>
          <a:p>
            <a:pPr algn="just"/>
            <a:r>
              <a:rPr lang="en-US" sz="2400" dirty="0"/>
              <a:t>The </a:t>
            </a:r>
            <a:r>
              <a:rPr lang="en-US" sz="2400" dirty="0">
                <a:solidFill>
                  <a:srgbClr val="0000FF"/>
                </a:solidFill>
              </a:rPr>
              <a:t>acknowledgement is attached </a:t>
            </a:r>
            <a:r>
              <a:rPr lang="en-US" sz="2400" dirty="0"/>
              <a:t>to the outgoing data frame (using the </a:t>
            </a:r>
            <a:r>
              <a:rPr lang="en-US" sz="2400" i="1" dirty="0" err="1"/>
              <a:t>ack</a:t>
            </a:r>
            <a:r>
              <a:rPr lang="en-US" sz="2400" i="1" dirty="0"/>
              <a:t> field in the frame header).</a:t>
            </a:r>
          </a:p>
          <a:p>
            <a:pPr algn="just"/>
            <a:r>
              <a:rPr lang="en-US" sz="2400" i="1" dirty="0"/>
              <a:t> In effect, the </a:t>
            </a:r>
            <a:r>
              <a:rPr lang="en-US" sz="2400" i="1" dirty="0">
                <a:solidFill>
                  <a:srgbClr val="0000FF"/>
                </a:solidFill>
              </a:rPr>
              <a:t>acknowledgement gets </a:t>
            </a:r>
            <a:r>
              <a:rPr lang="en-US" sz="2400" i="1" dirty="0"/>
              <a:t>a </a:t>
            </a:r>
            <a:r>
              <a:rPr lang="en-US" sz="2400" dirty="0"/>
              <a:t>free ride on the next outgoing data frame. </a:t>
            </a:r>
          </a:p>
          <a:p>
            <a:pPr algn="just"/>
            <a:r>
              <a:rPr lang="en-US" sz="2400" dirty="0"/>
              <a:t>The </a:t>
            </a:r>
            <a:r>
              <a:rPr lang="en-US" sz="2400" dirty="0">
                <a:solidFill>
                  <a:srgbClr val="0000FF"/>
                </a:solidFill>
              </a:rPr>
              <a:t>technique</a:t>
            </a:r>
            <a:r>
              <a:rPr lang="en-US" sz="2400" dirty="0"/>
              <a:t> of temporarily delaying outgoing acknowledgements so that they can be hooked onto the next outgoing data frame is known as </a:t>
            </a:r>
            <a:r>
              <a:rPr lang="en-US" sz="2400" b="1" dirty="0">
                <a:solidFill>
                  <a:srgbClr val="FF0000"/>
                </a:solidFill>
              </a:rPr>
              <a:t>piggybacking.</a:t>
            </a:r>
            <a:endParaRPr lang="en-US" sz="2400" dirty="0">
              <a:solidFill>
                <a:srgbClr val="FF0000"/>
              </a:solidFill>
            </a:endParaRPr>
          </a:p>
          <a:p>
            <a:pPr algn="just" eaLnBrk="1" hangingPunct="1">
              <a:buFontTx/>
              <a:buChar char="•"/>
            </a:pPr>
            <a:endParaRPr lang="en-US" sz="2400" dirty="0"/>
          </a:p>
        </p:txBody>
      </p:sp>
      <p:sp>
        <p:nvSpPr>
          <p:cNvPr id="7" name="Slide Number Placeholder 6"/>
          <p:cNvSpPr>
            <a:spLocks noGrp="1"/>
          </p:cNvSpPr>
          <p:nvPr>
            <p:ph type="sldNum" sz="quarter" idx="12"/>
          </p:nvPr>
        </p:nvSpPr>
        <p:spPr/>
        <p:txBody>
          <a:bodyPr/>
          <a:lstStyle/>
          <a:p>
            <a:fld id="{CA0281A3-FCAC-4568-8522-01ED5A03F9B3}" type="slidenum">
              <a:rPr lang="en-US" smtClean="0"/>
              <a:pPr/>
              <a:t>44</a:t>
            </a:fld>
            <a:endParaRPr lang="en-US"/>
          </a:p>
        </p:txBody>
      </p:sp>
    </p:spTree>
    <p:extLst>
      <p:ext uri="{BB962C8B-B14F-4D97-AF65-F5344CB8AC3E}">
        <p14:creationId xmlns:p14="http://schemas.microsoft.com/office/powerpoint/2010/main" val="361026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
            <a:ext cx="8839200" cy="6781800"/>
          </a:xfrm>
        </p:spPr>
        <p:txBody>
          <a:bodyPr>
            <a:noAutofit/>
          </a:bodyPr>
          <a:lstStyle/>
          <a:p>
            <a:pPr algn="just"/>
            <a:r>
              <a:rPr lang="en-US" sz="2300" dirty="0"/>
              <a:t>A </a:t>
            </a:r>
            <a:r>
              <a:rPr lang="en-US" sz="2300" dirty="0">
                <a:solidFill>
                  <a:srgbClr val="FF0000"/>
                </a:solidFill>
              </a:rPr>
              <a:t>sliding window protocol</a:t>
            </a:r>
            <a:r>
              <a:rPr lang="en-US" sz="2300" dirty="0"/>
              <a:t> is a feature of </a:t>
            </a:r>
            <a:r>
              <a:rPr lang="en-US" sz="2300" dirty="0">
                <a:solidFill>
                  <a:srgbClr val="0000FF"/>
                </a:solidFill>
              </a:rPr>
              <a:t>packet-based data transmission protocols. </a:t>
            </a:r>
          </a:p>
          <a:p>
            <a:pPr algn="just"/>
            <a:r>
              <a:rPr lang="en-US" sz="2300" dirty="0">
                <a:solidFill>
                  <a:srgbClr val="FF0000"/>
                </a:solidFill>
              </a:rPr>
              <a:t>Sliding window protocols are used </a:t>
            </a:r>
            <a:r>
              <a:rPr lang="en-US" sz="2300" dirty="0"/>
              <a:t>where </a:t>
            </a:r>
            <a:r>
              <a:rPr lang="en-US" sz="2300" dirty="0">
                <a:solidFill>
                  <a:srgbClr val="0000FF"/>
                </a:solidFill>
              </a:rPr>
              <a:t>reliable in-order delivery of packets is required</a:t>
            </a:r>
            <a:r>
              <a:rPr lang="en-US" sz="2300" dirty="0"/>
              <a:t>, such as in the </a:t>
            </a:r>
            <a:r>
              <a:rPr lang="en-US" sz="2300" dirty="0">
                <a:solidFill>
                  <a:srgbClr val="FF0000"/>
                </a:solidFill>
              </a:rPr>
              <a:t>Data Link Layer</a:t>
            </a:r>
            <a:r>
              <a:rPr lang="en-US" sz="2300" dirty="0"/>
              <a:t> (OSI model) as well as in the </a:t>
            </a:r>
            <a:r>
              <a:rPr lang="en-US" sz="2300" dirty="0">
                <a:solidFill>
                  <a:srgbClr val="FF0000"/>
                </a:solidFill>
              </a:rPr>
              <a:t>Transmission Control Protocol</a:t>
            </a:r>
            <a:r>
              <a:rPr lang="en-US" sz="2300" dirty="0"/>
              <a:t> (TCP).</a:t>
            </a:r>
          </a:p>
          <a:p>
            <a:pPr algn="just"/>
            <a:r>
              <a:rPr lang="en-US" sz="2300" dirty="0"/>
              <a:t>Conceptually, each portion of the transmission (packets in most data link layers, but bytes in TCP) is </a:t>
            </a:r>
            <a:r>
              <a:rPr lang="en-US" sz="2300" dirty="0">
                <a:solidFill>
                  <a:srgbClr val="0000FF"/>
                </a:solidFill>
              </a:rPr>
              <a:t>assigned a unique consecutive sequence number,</a:t>
            </a:r>
            <a:r>
              <a:rPr lang="en-US" sz="2300" dirty="0">
                <a:solidFill>
                  <a:srgbClr val="FF0000"/>
                </a:solidFill>
              </a:rPr>
              <a:t> </a:t>
            </a:r>
            <a:r>
              <a:rPr lang="en-US" sz="2300" dirty="0"/>
              <a:t>and the </a:t>
            </a:r>
            <a:r>
              <a:rPr lang="en-US" sz="2300" dirty="0">
                <a:solidFill>
                  <a:srgbClr val="FF0000"/>
                </a:solidFill>
              </a:rPr>
              <a:t>receiver uses the numbers to place received packets in the correct order</a:t>
            </a:r>
            <a:r>
              <a:rPr lang="en-US" sz="2300" dirty="0"/>
              <a:t>, </a:t>
            </a:r>
            <a:r>
              <a:rPr lang="en-US" sz="2300" dirty="0">
                <a:solidFill>
                  <a:srgbClr val="0000FF"/>
                </a:solidFill>
              </a:rPr>
              <a:t>discarding duplicate packets </a:t>
            </a:r>
            <a:r>
              <a:rPr lang="en-US" sz="2300" dirty="0"/>
              <a:t>and </a:t>
            </a:r>
            <a:r>
              <a:rPr lang="en-US" sz="2300" dirty="0">
                <a:solidFill>
                  <a:srgbClr val="FF0000"/>
                </a:solidFill>
              </a:rPr>
              <a:t>identifying missing ones</a:t>
            </a:r>
            <a:r>
              <a:rPr lang="en-US" sz="2300" dirty="0"/>
              <a:t>.</a:t>
            </a:r>
          </a:p>
          <a:p>
            <a:pPr algn="just"/>
            <a:r>
              <a:rPr lang="en-US" sz="2300" dirty="0"/>
              <a:t>The </a:t>
            </a:r>
            <a:r>
              <a:rPr lang="en-US" sz="2300" dirty="0">
                <a:solidFill>
                  <a:srgbClr val="FF0000"/>
                </a:solidFill>
              </a:rPr>
              <a:t>problem</a:t>
            </a:r>
            <a:r>
              <a:rPr lang="en-US" sz="2300" dirty="0"/>
              <a:t> with this is that there is </a:t>
            </a:r>
            <a:r>
              <a:rPr lang="en-US" sz="2300" dirty="0">
                <a:solidFill>
                  <a:srgbClr val="0000FF"/>
                </a:solidFill>
              </a:rPr>
              <a:t>no limit on the size of the sequence number that can be required.</a:t>
            </a:r>
          </a:p>
          <a:p>
            <a:pPr algn="just"/>
            <a:r>
              <a:rPr lang="en-US" sz="2300" dirty="0"/>
              <a:t>The </a:t>
            </a:r>
            <a:r>
              <a:rPr lang="en-US" sz="2300" b="1" dirty="0">
                <a:solidFill>
                  <a:srgbClr val="FF0000"/>
                </a:solidFill>
              </a:rPr>
              <a:t>principal advantage </a:t>
            </a:r>
            <a:r>
              <a:rPr lang="en-US" sz="2300" dirty="0"/>
              <a:t>of using piggybacking over having distinct acknowledgement frames is a better use of the available channel bandwidth. </a:t>
            </a:r>
          </a:p>
          <a:p>
            <a:pPr algn="just"/>
            <a:r>
              <a:rPr lang="en-US" sz="2300" dirty="0"/>
              <a:t>The </a:t>
            </a:r>
            <a:r>
              <a:rPr lang="en-US" sz="2300" b="1" dirty="0" err="1">
                <a:solidFill>
                  <a:srgbClr val="FF0000"/>
                </a:solidFill>
              </a:rPr>
              <a:t>ack</a:t>
            </a:r>
            <a:r>
              <a:rPr lang="en-US" sz="2300" b="1" dirty="0">
                <a:solidFill>
                  <a:srgbClr val="FF0000"/>
                </a:solidFill>
              </a:rPr>
              <a:t> field </a:t>
            </a:r>
            <a:r>
              <a:rPr lang="en-US" sz="2300" dirty="0"/>
              <a:t>in the frame header costs only a few bits, where as a separate frame would need a header, the acknowledgement, and a checksum.</a:t>
            </a:r>
          </a:p>
          <a:p>
            <a:pPr algn="just"/>
            <a:endParaRPr lang="en-US" sz="2300" dirty="0"/>
          </a:p>
          <a:p>
            <a:pPr algn="just"/>
            <a:endParaRPr lang="en-US" sz="2300" dirty="0"/>
          </a:p>
          <a:p>
            <a:pPr algn="just"/>
            <a:endParaRPr lang="en-US" sz="2300" dirty="0"/>
          </a:p>
        </p:txBody>
      </p:sp>
      <p:sp>
        <p:nvSpPr>
          <p:cNvPr id="6" name="Slide Number Placeholder 5"/>
          <p:cNvSpPr>
            <a:spLocks noGrp="1"/>
          </p:cNvSpPr>
          <p:nvPr>
            <p:ph type="sldNum" sz="quarter" idx="12"/>
          </p:nvPr>
        </p:nvSpPr>
        <p:spPr/>
        <p:txBody>
          <a:bodyPr/>
          <a:lstStyle/>
          <a:p>
            <a:fld id="{CA0281A3-FCAC-4568-8522-01ED5A03F9B3}"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763000" cy="6553200"/>
          </a:xfrm>
        </p:spPr>
        <p:txBody>
          <a:bodyPr>
            <a:normAutofit/>
          </a:bodyPr>
          <a:lstStyle/>
          <a:p>
            <a:pPr algn="just"/>
            <a:r>
              <a:rPr lang="en-US" sz="2400" dirty="0"/>
              <a:t>The term </a:t>
            </a:r>
            <a:r>
              <a:rPr lang="en-US" sz="2400" b="1" dirty="0">
                <a:solidFill>
                  <a:srgbClr val="0000FF"/>
                </a:solidFill>
              </a:rPr>
              <a:t>"window" </a:t>
            </a:r>
            <a:r>
              <a:rPr lang="en-US" sz="2400" dirty="0"/>
              <a:t>on the transmitter side represents the logical boundary of the total number of packets yet to be acknowledged by the receiver.</a:t>
            </a:r>
          </a:p>
          <a:p>
            <a:pPr algn="just"/>
            <a:r>
              <a:rPr lang="en-US" sz="2400" dirty="0"/>
              <a:t>The </a:t>
            </a:r>
            <a:r>
              <a:rPr lang="en-US" sz="2400" dirty="0">
                <a:solidFill>
                  <a:srgbClr val="FF0000"/>
                </a:solidFill>
              </a:rPr>
              <a:t>receiver informs </a:t>
            </a:r>
            <a:r>
              <a:rPr lang="en-US" sz="2400" dirty="0"/>
              <a:t>the transmitter in each acknowledgment packet the current maximum receiver buffer size (window boundary).</a:t>
            </a:r>
          </a:p>
        </p:txBody>
      </p:sp>
      <p:sp>
        <p:nvSpPr>
          <p:cNvPr id="4" name="Slide Number Placeholder 3"/>
          <p:cNvSpPr>
            <a:spLocks noGrp="1"/>
          </p:cNvSpPr>
          <p:nvPr>
            <p:ph type="sldNum" sz="quarter" idx="12"/>
          </p:nvPr>
        </p:nvSpPr>
        <p:spPr/>
        <p:txBody>
          <a:bodyPr/>
          <a:lstStyle/>
          <a:p>
            <a:fld id="{CA0281A3-FCAC-4568-8522-01ED5A03F9B3}"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274638"/>
            <a:ext cx="8229600" cy="334962"/>
          </a:xfrm>
        </p:spPr>
        <p:txBody>
          <a:bodyPr>
            <a:normAutofit fontScale="90000"/>
          </a:bodyPr>
          <a:lstStyle/>
          <a:p>
            <a:pPr algn="l" eaLnBrk="1" hangingPunct="1"/>
            <a:r>
              <a:rPr lang="en-US" sz="2800" dirty="0">
                <a:solidFill>
                  <a:srgbClr val="FF0000"/>
                </a:solidFill>
              </a:rPr>
              <a:t>Sliding Window Protocols (2)</a:t>
            </a:r>
          </a:p>
        </p:txBody>
      </p:sp>
      <p:sp>
        <p:nvSpPr>
          <p:cNvPr id="25603" name="Rectangle 3"/>
          <p:cNvSpPr>
            <a:spLocks noGrp="1" noChangeArrowheads="1"/>
          </p:cNvSpPr>
          <p:nvPr>
            <p:ph type="body" idx="1"/>
          </p:nvPr>
        </p:nvSpPr>
        <p:spPr>
          <a:xfrm>
            <a:off x="514350" y="4186238"/>
            <a:ext cx="8629650" cy="2366962"/>
          </a:xfrm>
        </p:spPr>
        <p:txBody>
          <a:bodyPr>
            <a:normAutofit fontScale="85000" lnSpcReduction="10000"/>
          </a:bodyPr>
          <a:lstStyle/>
          <a:p>
            <a:pPr eaLnBrk="1" hangingPunct="1">
              <a:buFontTx/>
              <a:buNone/>
            </a:pPr>
            <a:r>
              <a:rPr lang="en-US"/>
              <a:t>A sliding window of size 1, with a 3-bit sequence number.</a:t>
            </a:r>
          </a:p>
          <a:p>
            <a:pPr eaLnBrk="1" hangingPunct="1">
              <a:buFontTx/>
              <a:buNone/>
            </a:pPr>
            <a:r>
              <a:rPr lang="en-US">
                <a:solidFill>
                  <a:schemeClr val="accent2"/>
                </a:solidFill>
              </a:rPr>
              <a:t>(a)</a:t>
            </a:r>
            <a:r>
              <a:rPr lang="en-US"/>
              <a:t> Initially.</a:t>
            </a:r>
          </a:p>
          <a:p>
            <a:pPr eaLnBrk="1" hangingPunct="1">
              <a:buFontTx/>
              <a:buNone/>
            </a:pPr>
            <a:r>
              <a:rPr lang="en-US">
                <a:solidFill>
                  <a:schemeClr val="accent2"/>
                </a:solidFill>
              </a:rPr>
              <a:t>(b)</a:t>
            </a:r>
            <a:r>
              <a:rPr lang="en-US"/>
              <a:t> After the first frame has been sent.</a:t>
            </a:r>
          </a:p>
          <a:p>
            <a:pPr eaLnBrk="1" hangingPunct="1">
              <a:buFontTx/>
              <a:buNone/>
            </a:pPr>
            <a:r>
              <a:rPr lang="en-US">
                <a:solidFill>
                  <a:schemeClr val="accent2"/>
                </a:solidFill>
              </a:rPr>
              <a:t>(c)</a:t>
            </a:r>
            <a:r>
              <a:rPr lang="en-US"/>
              <a:t> After the first frame has been received.</a:t>
            </a:r>
          </a:p>
          <a:p>
            <a:pPr eaLnBrk="1" hangingPunct="1">
              <a:buFontTx/>
              <a:buNone/>
            </a:pPr>
            <a:r>
              <a:rPr lang="en-US">
                <a:solidFill>
                  <a:schemeClr val="accent2"/>
                </a:solidFill>
              </a:rPr>
              <a:t>(d)</a:t>
            </a:r>
            <a:r>
              <a:rPr lang="en-US"/>
              <a:t> After the first acknowledgement has been received.</a:t>
            </a:r>
          </a:p>
        </p:txBody>
      </p:sp>
      <p:pic>
        <p:nvPicPr>
          <p:cNvPr id="25604" name="Picture 4" descr="3-13"/>
          <p:cNvPicPr>
            <a:picLocks noChangeAspect="1" noChangeArrowheads="1"/>
          </p:cNvPicPr>
          <p:nvPr/>
        </p:nvPicPr>
        <p:blipFill>
          <a:blip r:embed="rId3" cstate="print"/>
          <a:srcRect/>
          <a:stretch>
            <a:fillRect/>
          </a:stretch>
        </p:blipFill>
        <p:spPr bwMode="auto">
          <a:xfrm>
            <a:off x="1731963" y="1036638"/>
            <a:ext cx="5249862" cy="2901950"/>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CA0281A3-FCAC-4568-8522-01ED5A03F9B3}"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Content Placeholder 2"/>
          <p:cNvSpPr>
            <a:spLocks noGrp="1"/>
          </p:cNvSpPr>
          <p:nvPr>
            <p:ph idx="1"/>
          </p:nvPr>
        </p:nvSpPr>
        <p:spPr>
          <a:xfrm>
            <a:off x="0" y="457200"/>
            <a:ext cx="9144000" cy="6096000"/>
          </a:xfrm>
        </p:spPr>
        <p:txBody>
          <a:bodyPr>
            <a:normAutofit/>
          </a:bodyPr>
          <a:lstStyle/>
          <a:p>
            <a:endParaRPr lang="en-US" sz="2400" dirty="0"/>
          </a:p>
          <a:p>
            <a:r>
              <a:rPr lang="en-US" sz="2400" dirty="0"/>
              <a:t>A sliding window protocol with a window size of 1.</a:t>
            </a:r>
          </a:p>
          <a:p>
            <a:r>
              <a:rPr lang="en-US" sz="2400" dirty="0"/>
              <a:t>Next frame to send tells which frame the sender is trying to send. Similarly, frame expected tells which frame the receiver is expecting. In both cases, 0 and 1 are the only possibilities. </a:t>
            </a:r>
          </a:p>
          <a:p>
            <a:r>
              <a:rPr lang="en-US" sz="2400" dirty="0"/>
              <a:t>The acknowledgement field contains the number of the last frame received without error.</a:t>
            </a:r>
          </a:p>
          <a:p>
            <a:endParaRPr lang="en-US" sz="2400" dirty="0"/>
          </a:p>
        </p:txBody>
      </p:sp>
      <p:sp>
        <p:nvSpPr>
          <p:cNvPr id="4" name="Rectangle 2"/>
          <p:cNvSpPr>
            <a:spLocks noGrp="1" noChangeArrowheads="1"/>
          </p:cNvSpPr>
          <p:nvPr>
            <p:ph type="title"/>
          </p:nvPr>
        </p:nvSpPr>
        <p:spPr>
          <a:xfrm>
            <a:off x="457200" y="274638"/>
            <a:ext cx="8229600" cy="487362"/>
          </a:xfrm>
        </p:spPr>
        <p:txBody>
          <a:bodyPr>
            <a:normAutofit fontScale="90000"/>
          </a:bodyPr>
          <a:lstStyle/>
          <a:p>
            <a:pPr eaLnBrk="1" hangingPunct="1"/>
            <a:r>
              <a:rPr lang="en-US" sz="2800" b="1" dirty="0">
                <a:solidFill>
                  <a:srgbClr val="FF0000"/>
                </a:solidFill>
              </a:rPr>
              <a:t>A One-Bit Sliding Window Protocol</a:t>
            </a:r>
          </a:p>
        </p:txBody>
      </p:sp>
      <p:sp>
        <p:nvSpPr>
          <p:cNvPr id="7" name="Slide Number Placeholder 6"/>
          <p:cNvSpPr>
            <a:spLocks noGrp="1"/>
          </p:cNvSpPr>
          <p:nvPr>
            <p:ph type="sldNum" sz="quarter" idx="12"/>
          </p:nvPr>
        </p:nvSpPr>
        <p:spPr/>
        <p:txBody>
          <a:bodyPr/>
          <a:lstStyle/>
          <a:p>
            <a:fld id="{CA0281A3-FCAC-4568-8522-01ED5A03F9B3}"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cstate="print"/>
          <a:srcRect l="17778" t="17778" r="20555" b="25124"/>
          <a:stretch>
            <a:fillRect/>
          </a:stretch>
        </p:blipFill>
        <p:spPr bwMode="auto">
          <a:xfrm>
            <a:off x="381000" y="685800"/>
            <a:ext cx="8458200" cy="6096000"/>
          </a:xfrm>
          <a:prstGeom prst="rect">
            <a:avLst/>
          </a:prstGeom>
          <a:noFill/>
          <a:ln w="9525">
            <a:noFill/>
            <a:miter lim="800000"/>
            <a:headEnd/>
            <a:tailEnd/>
          </a:ln>
          <a:effectLst/>
        </p:spPr>
      </p:pic>
      <p:sp>
        <p:nvSpPr>
          <p:cNvPr id="5" name="Rectangle 2"/>
          <p:cNvSpPr>
            <a:spLocks noGrp="1" noChangeArrowheads="1"/>
          </p:cNvSpPr>
          <p:nvPr>
            <p:ph type="title"/>
          </p:nvPr>
        </p:nvSpPr>
        <p:spPr>
          <a:xfrm>
            <a:off x="457200" y="274638"/>
            <a:ext cx="8229600" cy="258762"/>
          </a:xfrm>
        </p:spPr>
        <p:txBody>
          <a:bodyPr>
            <a:normAutofit fontScale="90000"/>
          </a:bodyPr>
          <a:lstStyle/>
          <a:p>
            <a:pPr eaLnBrk="1" hangingPunct="1"/>
            <a:r>
              <a:rPr lang="en-US" sz="2800" b="1" dirty="0">
                <a:solidFill>
                  <a:srgbClr val="FF0000"/>
                </a:solidFill>
              </a:rPr>
              <a:t>A One-Bit Sliding Window Protocol (</a:t>
            </a:r>
            <a:r>
              <a:rPr lang="en-US" sz="2800" b="1" dirty="0" err="1">
                <a:solidFill>
                  <a:srgbClr val="FF0000"/>
                </a:solidFill>
              </a:rPr>
              <a:t>ctd</a:t>
            </a:r>
            <a:r>
              <a:rPr lang="en-US" sz="2800" b="1" dirty="0">
                <a:solidFill>
                  <a:srgbClr val="FF0000"/>
                </a:solidFill>
              </a:rPr>
              <a:t>.)</a:t>
            </a:r>
          </a:p>
        </p:txBody>
      </p:sp>
      <p:sp>
        <p:nvSpPr>
          <p:cNvPr id="8" name="Slide Number Placeholder 7"/>
          <p:cNvSpPr>
            <a:spLocks noGrp="1"/>
          </p:cNvSpPr>
          <p:nvPr>
            <p:ph type="sldNum" sz="quarter" idx="12"/>
          </p:nvPr>
        </p:nvSpPr>
        <p:spPr/>
        <p:txBody>
          <a:bodyPr/>
          <a:lstStyle/>
          <a:p>
            <a:fld id="{CA0281A3-FCAC-4568-8522-01ED5A03F9B3}"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9146A-8AF2-404E-A670-25DBB8BA9C79}"/>
              </a:ext>
            </a:extLst>
          </p:cNvPr>
          <p:cNvSpPr>
            <a:spLocks noGrp="1"/>
          </p:cNvSpPr>
          <p:nvPr>
            <p:ph type="title"/>
          </p:nvPr>
        </p:nvSpPr>
        <p:spPr>
          <a:xfrm>
            <a:off x="457200" y="274638"/>
            <a:ext cx="8229600" cy="563562"/>
          </a:xfrm>
        </p:spPr>
        <p:txBody>
          <a:bodyPr>
            <a:normAutofit fontScale="90000"/>
          </a:bodyPr>
          <a:lstStyle/>
          <a:p>
            <a:r>
              <a:rPr lang="en-US" sz="3200" b="1" dirty="0">
                <a:solidFill>
                  <a:srgbClr val="FF0000"/>
                </a:solidFill>
              </a:rPr>
              <a:t>Error Detection and Correction</a:t>
            </a:r>
          </a:p>
        </p:txBody>
      </p:sp>
      <p:sp>
        <p:nvSpPr>
          <p:cNvPr id="3" name="Content Placeholder 2">
            <a:extLst>
              <a:ext uri="{FF2B5EF4-FFF2-40B4-BE49-F238E27FC236}">
                <a16:creationId xmlns:a16="http://schemas.microsoft.com/office/drawing/2014/main" id="{44DACBFF-7E19-4D1E-BA75-E7C2674102F8}"/>
              </a:ext>
            </a:extLst>
          </p:cNvPr>
          <p:cNvSpPr>
            <a:spLocks noGrp="1"/>
          </p:cNvSpPr>
          <p:nvPr>
            <p:ph idx="1"/>
          </p:nvPr>
        </p:nvSpPr>
        <p:spPr>
          <a:xfrm>
            <a:off x="462455" y="1044521"/>
            <a:ext cx="8229600" cy="4525963"/>
          </a:xfrm>
        </p:spPr>
        <p:txBody>
          <a:bodyPr>
            <a:normAutofit lnSpcReduction="10000"/>
          </a:bodyPr>
          <a:lstStyle/>
          <a:p>
            <a:pPr marL="0" indent="0" algn="l">
              <a:buNone/>
            </a:pPr>
            <a:r>
              <a:rPr lang="en-US" sz="2800" b="1" i="0" u="none" strike="noStrike" baseline="0" dirty="0">
                <a:solidFill>
                  <a:srgbClr val="FF0000"/>
                </a:solidFill>
              </a:rPr>
              <a:t>The Error-correcting Codes:</a:t>
            </a:r>
          </a:p>
          <a:p>
            <a:pPr marL="514350" indent="-514350" algn="l">
              <a:buFont typeface="+mj-lt"/>
              <a:buAutoNum type="arabicPeriod"/>
            </a:pPr>
            <a:r>
              <a:rPr lang="en-US" sz="2800" b="1" i="0" u="none" strike="noStrike" baseline="0" dirty="0">
                <a:solidFill>
                  <a:srgbClr val="0000FF"/>
                </a:solidFill>
              </a:rPr>
              <a:t>Hamming Codes.</a:t>
            </a:r>
          </a:p>
          <a:p>
            <a:pPr marL="514350" indent="-514350" algn="l">
              <a:buFont typeface="+mj-lt"/>
              <a:buAutoNum type="arabicPeriod"/>
            </a:pPr>
            <a:r>
              <a:rPr lang="en-US" sz="2800" b="1" i="0" u="none" strike="noStrike" baseline="0" dirty="0">
                <a:solidFill>
                  <a:srgbClr val="0000FF"/>
                </a:solidFill>
              </a:rPr>
              <a:t>Binary convolutional Codes.</a:t>
            </a:r>
          </a:p>
          <a:p>
            <a:pPr marL="514350" indent="-514350" algn="l">
              <a:buFont typeface="+mj-lt"/>
              <a:buAutoNum type="arabicPeriod"/>
            </a:pPr>
            <a:r>
              <a:rPr lang="en-US" sz="2800" b="1" i="0" u="none" strike="noStrike" baseline="0" dirty="0">
                <a:solidFill>
                  <a:srgbClr val="0000FF"/>
                </a:solidFill>
              </a:rPr>
              <a:t>Reed-Solomon Codes.</a:t>
            </a:r>
          </a:p>
          <a:p>
            <a:pPr marL="514350" indent="-514350" algn="l">
              <a:buFont typeface="+mj-lt"/>
              <a:buAutoNum type="arabicPeriod"/>
            </a:pPr>
            <a:r>
              <a:rPr lang="en-US" sz="2800" b="1" i="0" u="none" strike="noStrike" baseline="0" dirty="0">
                <a:solidFill>
                  <a:srgbClr val="0000FF"/>
                </a:solidFill>
              </a:rPr>
              <a:t>Low-Density Parity Check Codes.</a:t>
            </a:r>
          </a:p>
          <a:p>
            <a:pPr marL="0" indent="0" algn="just">
              <a:buNone/>
            </a:pPr>
            <a:r>
              <a:rPr lang="en-US" sz="2800" b="1" dirty="0">
                <a:solidFill>
                  <a:srgbClr val="FF0000"/>
                </a:solidFill>
              </a:rPr>
              <a:t>Three different Error-detecting Codes. </a:t>
            </a:r>
          </a:p>
          <a:p>
            <a:pPr marL="457200" indent="-457200" algn="just">
              <a:buFont typeface="+mj-lt"/>
              <a:buAutoNum type="arabicPeriod"/>
            </a:pPr>
            <a:r>
              <a:rPr lang="en-US" sz="2800" b="1" dirty="0">
                <a:solidFill>
                  <a:srgbClr val="0000FF"/>
                </a:solidFill>
              </a:rPr>
              <a:t>Parity.</a:t>
            </a:r>
          </a:p>
          <a:p>
            <a:pPr marL="457200" indent="-457200" algn="just">
              <a:buFont typeface="+mj-lt"/>
              <a:buAutoNum type="arabicPeriod"/>
            </a:pPr>
            <a:r>
              <a:rPr lang="en-US" sz="2800" b="1" dirty="0">
                <a:solidFill>
                  <a:srgbClr val="0000FF"/>
                </a:solidFill>
              </a:rPr>
              <a:t>Checksums.</a:t>
            </a:r>
          </a:p>
          <a:p>
            <a:pPr marL="457200" indent="-457200" algn="just">
              <a:buFont typeface="+mj-lt"/>
              <a:buAutoNum type="arabicPeriod"/>
            </a:pPr>
            <a:r>
              <a:rPr lang="en-US" sz="2800" b="1" dirty="0">
                <a:solidFill>
                  <a:srgbClr val="0000FF"/>
                </a:solidFill>
              </a:rPr>
              <a:t>Cyclic Redundancy Checks (CRCs).</a:t>
            </a:r>
          </a:p>
          <a:p>
            <a:pPr marL="0" indent="0" algn="l">
              <a:buNone/>
            </a:pPr>
            <a:endParaRPr lang="en-US" sz="2800" dirty="0"/>
          </a:p>
        </p:txBody>
      </p:sp>
      <p:sp>
        <p:nvSpPr>
          <p:cNvPr id="4" name="Slide Number Placeholder 3">
            <a:extLst>
              <a:ext uri="{FF2B5EF4-FFF2-40B4-BE49-F238E27FC236}">
                <a16:creationId xmlns:a16="http://schemas.microsoft.com/office/drawing/2014/main" id="{50B90B5D-BD78-4FDA-894F-222D6EF2DFE9}"/>
              </a:ext>
            </a:extLst>
          </p:cNvPr>
          <p:cNvSpPr>
            <a:spLocks noGrp="1"/>
          </p:cNvSpPr>
          <p:nvPr>
            <p:ph type="sldNum" sz="quarter" idx="12"/>
          </p:nvPr>
        </p:nvSpPr>
        <p:spPr/>
        <p:txBody>
          <a:bodyPr/>
          <a:lstStyle/>
          <a:p>
            <a:fld id="{CA0281A3-FCAC-4568-8522-01ED5A03F9B3}" type="slidenum">
              <a:rPr lang="en-US" smtClean="0"/>
              <a:pPr/>
              <a:t>5</a:t>
            </a:fld>
            <a:endParaRPr lang="en-US"/>
          </a:p>
        </p:txBody>
      </p:sp>
    </p:spTree>
    <p:extLst>
      <p:ext uri="{BB962C8B-B14F-4D97-AF65-F5344CB8AC3E}">
        <p14:creationId xmlns:p14="http://schemas.microsoft.com/office/powerpoint/2010/main" val="2071210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274638"/>
            <a:ext cx="8229600" cy="258762"/>
          </a:xfrm>
        </p:spPr>
        <p:txBody>
          <a:bodyPr>
            <a:normAutofit fontScale="90000"/>
          </a:bodyPr>
          <a:lstStyle/>
          <a:p>
            <a:pPr eaLnBrk="1" hangingPunct="1"/>
            <a:r>
              <a:rPr lang="en-US" sz="2800" b="1" dirty="0">
                <a:solidFill>
                  <a:srgbClr val="FF0000"/>
                </a:solidFill>
              </a:rPr>
              <a:t>A One-Bit Sliding Window Protocol (</a:t>
            </a:r>
            <a:r>
              <a:rPr lang="en-US" sz="2800" b="1" dirty="0" err="1">
                <a:solidFill>
                  <a:srgbClr val="FF0000"/>
                </a:solidFill>
              </a:rPr>
              <a:t>ctd</a:t>
            </a:r>
            <a:r>
              <a:rPr lang="en-US" sz="2800" b="1" dirty="0">
                <a:solidFill>
                  <a:srgbClr val="FF0000"/>
                </a:solidFill>
              </a:rPr>
              <a:t>.)</a:t>
            </a:r>
          </a:p>
        </p:txBody>
      </p:sp>
      <p:pic>
        <p:nvPicPr>
          <p:cNvPr id="2050" name="Picture 2"/>
          <p:cNvPicPr>
            <a:picLocks noChangeAspect="1" noChangeArrowheads="1"/>
          </p:cNvPicPr>
          <p:nvPr/>
        </p:nvPicPr>
        <p:blipFill>
          <a:blip r:embed="rId3" cstate="print"/>
          <a:srcRect l="15555" t="23111" r="20556" b="16444"/>
          <a:stretch>
            <a:fillRect/>
          </a:stretch>
        </p:blipFill>
        <p:spPr bwMode="auto">
          <a:xfrm>
            <a:off x="228600" y="838200"/>
            <a:ext cx="8763000" cy="57912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CA0281A3-FCAC-4568-8522-01ED5A03F9B3}"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52400" y="76200"/>
            <a:ext cx="8229600" cy="411162"/>
          </a:xfrm>
        </p:spPr>
        <p:txBody>
          <a:bodyPr>
            <a:noAutofit/>
          </a:bodyPr>
          <a:lstStyle/>
          <a:p>
            <a:pPr algn="l" eaLnBrk="1" hangingPunct="1"/>
            <a:r>
              <a:rPr lang="en-US" sz="2400" b="1" dirty="0">
                <a:solidFill>
                  <a:srgbClr val="0000FF"/>
                </a:solidFill>
              </a:rPr>
              <a:t>A One-Bit Sliding Window Protocol (2)</a:t>
            </a:r>
          </a:p>
        </p:txBody>
      </p:sp>
      <p:sp>
        <p:nvSpPr>
          <p:cNvPr id="29699" name="Rectangle 3"/>
          <p:cNvSpPr>
            <a:spLocks noGrp="1" noChangeArrowheads="1"/>
          </p:cNvSpPr>
          <p:nvPr>
            <p:ph type="body" idx="1"/>
          </p:nvPr>
        </p:nvSpPr>
        <p:spPr>
          <a:xfrm>
            <a:off x="0" y="4876800"/>
            <a:ext cx="8867775" cy="1839912"/>
          </a:xfrm>
        </p:spPr>
        <p:txBody>
          <a:bodyPr>
            <a:normAutofit fontScale="92500" lnSpcReduction="20000"/>
          </a:bodyPr>
          <a:lstStyle/>
          <a:p>
            <a:pPr>
              <a:buNone/>
            </a:pPr>
            <a:r>
              <a:rPr lang="en-US" sz="2400" dirty="0"/>
              <a:t> </a:t>
            </a:r>
            <a:r>
              <a:rPr lang="en-US" sz="2400" b="1" dirty="0">
                <a:solidFill>
                  <a:srgbClr val="FF0000"/>
                </a:solidFill>
              </a:rPr>
              <a:t>Two scenarios for Protocol 4 (Sliding window): is bidirectional</a:t>
            </a:r>
          </a:p>
          <a:p>
            <a:pPr marL="457200" indent="-457200" eaLnBrk="1" hangingPunct="1">
              <a:buFontTx/>
              <a:buAutoNum type="alphaLcParenBoth"/>
            </a:pPr>
            <a:r>
              <a:rPr lang="en-US" sz="2400" b="1" dirty="0">
                <a:solidFill>
                  <a:srgbClr val="0000FF"/>
                </a:solidFill>
              </a:rPr>
              <a:t>Normal case. </a:t>
            </a:r>
          </a:p>
          <a:p>
            <a:pPr marL="457200" indent="-457200" eaLnBrk="1" hangingPunct="1">
              <a:buFontTx/>
              <a:buAutoNum type="alphaLcParenBoth"/>
            </a:pPr>
            <a:r>
              <a:rPr lang="en-US" sz="2400" b="1" dirty="0">
                <a:solidFill>
                  <a:srgbClr val="0000FF"/>
                </a:solidFill>
              </a:rPr>
              <a:t>Abnormal case.  </a:t>
            </a:r>
          </a:p>
          <a:p>
            <a:pPr marL="457200" indent="-457200" eaLnBrk="1" hangingPunct="1">
              <a:buNone/>
            </a:pPr>
            <a:r>
              <a:rPr lang="en-US" sz="2400" dirty="0"/>
              <a:t>The</a:t>
            </a:r>
            <a:r>
              <a:rPr lang="en-US" sz="2400" b="1" dirty="0">
                <a:solidFill>
                  <a:srgbClr val="FF0000"/>
                </a:solidFill>
              </a:rPr>
              <a:t> notation </a:t>
            </a:r>
            <a:r>
              <a:rPr lang="en-US" sz="2400" dirty="0"/>
              <a:t>is (</a:t>
            </a:r>
            <a:r>
              <a:rPr lang="en-US" sz="2400" dirty="0" err="1"/>
              <a:t>seq</a:t>
            </a:r>
            <a:r>
              <a:rPr lang="en-US" sz="2400" dirty="0"/>
              <a:t>, </a:t>
            </a:r>
            <a:r>
              <a:rPr lang="en-US" sz="2400" dirty="0" err="1"/>
              <a:t>ack</a:t>
            </a:r>
            <a:r>
              <a:rPr lang="en-US" sz="2400" dirty="0"/>
              <a:t>, packet number).  </a:t>
            </a:r>
          </a:p>
          <a:p>
            <a:pPr marL="457200" indent="-457200" eaLnBrk="1" hangingPunct="1">
              <a:buNone/>
            </a:pPr>
            <a:r>
              <a:rPr lang="en-US" sz="2400" dirty="0"/>
              <a:t>An </a:t>
            </a:r>
            <a:r>
              <a:rPr lang="en-US" sz="2400" b="1" dirty="0">
                <a:solidFill>
                  <a:srgbClr val="FF0000"/>
                </a:solidFill>
              </a:rPr>
              <a:t>asterisk(*) </a:t>
            </a:r>
            <a:r>
              <a:rPr lang="en-US" sz="2400" dirty="0"/>
              <a:t>indicates where a network layer accepts a packet.</a:t>
            </a:r>
          </a:p>
        </p:txBody>
      </p:sp>
      <p:pic>
        <p:nvPicPr>
          <p:cNvPr id="5" name="Picture 2"/>
          <p:cNvPicPr>
            <a:picLocks noChangeAspect="1" noChangeArrowheads="1"/>
          </p:cNvPicPr>
          <p:nvPr/>
        </p:nvPicPr>
        <p:blipFill>
          <a:blip r:embed="rId3" cstate="print"/>
          <a:srcRect l="18333" t="20444" r="20556" b="28889"/>
          <a:stretch>
            <a:fillRect/>
          </a:stretch>
        </p:blipFill>
        <p:spPr bwMode="auto">
          <a:xfrm>
            <a:off x="228600" y="457200"/>
            <a:ext cx="8382000" cy="4343400"/>
          </a:xfrm>
          <a:prstGeom prst="rect">
            <a:avLst/>
          </a:prstGeom>
          <a:noFill/>
          <a:ln w="9525">
            <a:noFill/>
            <a:miter lim="800000"/>
            <a:headEnd/>
            <a:tailEnd/>
          </a:ln>
          <a:effectLst/>
        </p:spPr>
      </p:pic>
      <p:sp>
        <p:nvSpPr>
          <p:cNvPr id="8" name="Slide Number Placeholder 7"/>
          <p:cNvSpPr>
            <a:spLocks noGrp="1"/>
          </p:cNvSpPr>
          <p:nvPr>
            <p:ph type="sldNum" sz="quarter" idx="12"/>
          </p:nvPr>
        </p:nvSpPr>
        <p:spPr/>
        <p:txBody>
          <a:bodyPr/>
          <a:lstStyle/>
          <a:p>
            <a:fld id="{CA0281A3-FCAC-4568-8522-01ED5A03F9B3}"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Autofit/>
          </a:bodyPr>
          <a:lstStyle/>
          <a:p>
            <a:br>
              <a:rPr lang="en-US" sz="2800" b="1" dirty="0">
                <a:solidFill>
                  <a:srgbClr val="FF0000"/>
                </a:solidFill>
              </a:rPr>
            </a:br>
            <a:r>
              <a:rPr lang="en-US" sz="2800" b="1" dirty="0">
                <a:solidFill>
                  <a:srgbClr val="FF0000"/>
                </a:solidFill>
              </a:rPr>
              <a:t>A Protocol Using Go-Back-N</a:t>
            </a:r>
            <a:br>
              <a:rPr lang="en-US" sz="2800" b="1" dirty="0">
                <a:solidFill>
                  <a:srgbClr val="FF0000"/>
                </a:solidFill>
              </a:rPr>
            </a:br>
            <a:endParaRPr lang="en-US" sz="2800" b="1" dirty="0">
              <a:solidFill>
                <a:srgbClr val="FF0000"/>
              </a:solidFill>
            </a:endParaRPr>
          </a:p>
        </p:txBody>
      </p:sp>
      <p:sp>
        <p:nvSpPr>
          <p:cNvPr id="3" name="Content Placeholder 2"/>
          <p:cNvSpPr>
            <a:spLocks noGrp="1"/>
          </p:cNvSpPr>
          <p:nvPr>
            <p:ph idx="1"/>
          </p:nvPr>
        </p:nvSpPr>
        <p:spPr>
          <a:xfrm>
            <a:off x="457200" y="838200"/>
            <a:ext cx="8229600" cy="5287963"/>
          </a:xfrm>
        </p:spPr>
        <p:txBody>
          <a:bodyPr>
            <a:normAutofit lnSpcReduction="10000"/>
          </a:bodyPr>
          <a:lstStyle/>
          <a:p>
            <a:pPr algn="just"/>
            <a:r>
              <a:rPr lang="en-US" sz="2400" dirty="0"/>
              <a:t>Clearly, the combination of a long transit time, high bandwidth, and short frame length is disastrous in terms of efficiency.</a:t>
            </a:r>
          </a:p>
          <a:p>
            <a:pPr algn="just"/>
            <a:r>
              <a:rPr lang="en-US" sz="2400" dirty="0">
                <a:solidFill>
                  <a:srgbClr val="FF0000"/>
                </a:solidFill>
              </a:rPr>
              <a:t>Pipelining frames over an unreliable communication channel raises some serious issues. </a:t>
            </a:r>
          </a:p>
          <a:p>
            <a:pPr algn="just"/>
            <a:r>
              <a:rPr lang="en-US" sz="2400" dirty="0"/>
              <a:t>First, what happens if a frame in the middle of a long stream is damaged or lost? Large numbers of succeeding frames will arrive at the receiver before the sender even finds out that anything is wrong. </a:t>
            </a:r>
          </a:p>
          <a:p>
            <a:pPr algn="just"/>
            <a:r>
              <a:rPr lang="en-US" sz="2400" dirty="0"/>
              <a:t>When a </a:t>
            </a:r>
            <a:r>
              <a:rPr lang="en-US" sz="2400" dirty="0">
                <a:solidFill>
                  <a:srgbClr val="FF0000"/>
                </a:solidFill>
              </a:rPr>
              <a:t>damaged frame arrives </a:t>
            </a:r>
            <a:r>
              <a:rPr lang="en-US" sz="2400" dirty="0"/>
              <a:t>at the receiver, it obviously should be </a:t>
            </a:r>
            <a:r>
              <a:rPr lang="en-US" sz="2400" dirty="0">
                <a:solidFill>
                  <a:srgbClr val="FF0000"/>
                </a:solidFill>
              </a:rPr>
              <a:t>discarded,</a:t>
            </a:r>
            <a:r>
              <a:rPr lang="en-US" sz="2400" dirty="0"/>
              <a:t> but what should the receiver do with all the correct frames following it? Remember that the receiving data link layer is obligated to hand packets to the network layer in sequence.</a:t>
            </a:r>
          </a:p>
        </p:txBody>
      </p:sp>
      <p:sp>
        <p:nvSpPr>
          <p:cNvPr id="6" name="Slide Number Placeholder 5"/>
          <p:cNvSpPr>
            <a:spLocks noGrp="1"/>
          </p:cNvSpPr>
          <p:nvPr>
            <p:ph type="sldNum" sz="quarter" idx="12"/>
          </p:nvPr>
        </p:nvSpPr>
        <p:spPr/>
        <p:txBody>
          <a:bodyPr/>
          <a:lstStyle/>
          <a:p>
            <a:fld id="{CA0281A3-FCAC-4568-8522-01ED5A03F9B3}"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cstate="print"/>
          <a:srcRect l="20555" t="17778" r="22778" b="15556"/>
          <a:stretch>
            <a:fillRect/>
          </a:stretch>
        </p:blipFill>
        <p:spPr bwMode="auto">
          <a:xfrm>
            <a:off x="228600" y="76200"/>
            <a:ext cx="8458200" cy="6219265"/>
          </a:xfrm>
          <a:prstGeom prst="rect">
            <a:avLst/>
          </a:prstGeom>
          <a:noFill/>
          <a:ln w="9525">
            <a:noFill/>
            <a:miter lim="800000"/>
            <a:headEnd/>
            <a:tailEnd/>
          </a:ln>
          <a:effectLst/>
        </p:spPr>
      </p:pic>
      <p:sp>
        <p:nvSpPr>
          <p:cNvPr id="5" name="Rectangle 4"/>
          <p:cNvSpPr/>
          <p:nvPr/>
        </p:nvSpPr>
        <p:spPr>
          <a:xfrm>
            <a:off x="228600" y="6019800"/>
            <a:ext cx="8686800" cy="646331"/>
          </a:xfrm>
          <a:prstGeom prst="rect">
            <a:avLst/>
          </a:prstGeom>
        </p:spPr>
        <p:txBody>
          <a:bodyPr wrap="square">
            <a:spAutoFit/>
          </a:bodyPr>
          <a:lstStyle/>
          <a:p>
            <a:r>
              <a:rPr lang="en-US" b="1" dirty="0">
                <a:solidFill>
                  <a:srgbClr val="FF0000"/>
                </a:solidFill>
              </a:rPr>
              <a:t>Pipelining and error recovery. Effect of an error when</a:t>
            </a:r>
          </a:p>
          <a:p>
            <a:r>
              <a:rPr lang="en-US" b="1" dirty="0">
                <a:solidFill>
                  <a:srgbClr val="0000FF"/>
                </a:solidFill>
              </a:rPr>
              <a:t>(a) receiver’s window size is 1 and (b) receiver’s window size is large.</a:t>
            </a:r>
          </a:p>
        </p:txBody>
      </p:sp>
      <p:sp>
        <p:nvSpPr>
          <p:cNvPr id="6" name="Rectangle 5"/>
          <p:cNvSpPr/>
          <p:nvPr/>
        </p:nvSpPr>
        <p:spPr>
          <a:xfrm>
            <a:off x="6096000" y="2362200"/>
            <a:ext cx="2971800" cy="1200329"/>
          </a:xfrm>
          <a:prstGeom prst="rect">
            <a:avLst/>
          </a:prstGeom>
        </p:spPr>
        <p:txBody>
          <a:bodyPr wrap="square">
            <a:spAutoFit/>
          </a:bodyPr>
          <a:lstStyle/>
          <a:p>
            <a:r>
              <a:rPr lang="en-US" b="1" dirty="0">
                <a:solidFill>
                  <a:srgbClr val="0000FF"/>
                </a:solidFill>
              </a:rPr>
              <a:t>Two basic approaches are available for dealing with errors in the presence of pipelining.</a:t>
            </a:r>
          </a:p>
        </p:txBody>
      </p:sp>
      <p:sp>
        <p:nvSpPr>
          <p:cNvPr id="9" name="Slide Number Placeholder 8"/>
          <p:cNvSpPr>
            <a:spLocks noGrp="1"/>
          </p:cNvSpPr>
          <p:nvPr>
            <p:ph type="sldNum" sz="quarter" idx="12"/>
          </p:nvPr>
        </p:nvSpPr>
        <p:spPr/>
        <p:txBody>
          <a:bodyPr/>
          <a:lstStyle/>
          <a:p>
            <a:fld id="{CA0281A3-FCAC-4568-8522-01ED5A03F9B3}" type="slidenum">
              <a:rPr lang="en-US" smtClean="0"/>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229600" cy="6400800"/>
          </a:xfrm>
        </p:spPr>
        <p:txBody>
          <a:bodyPr>
            <a:normAutofit fontScale="92500" lnSpcReduction="10000"/>
          </a:bodyPr>
          <a:lstStyle/>
          <a:p>
            <a:pPr algn="just"/>
            <a:r>
              <a:rPr lang="en-US" sz="2400" dirty="0"/>
              <a:t>One option, called </a:t>
            </a:r>
            <a:r>
              <a:rPr lang="en-US" sz="2400" b="1" dirty="0">
                <a:solidFill>
                  <a:srgbClr val="0000FF"/>
                </a:solidFill>
              </a:rPr>
              <a:t>go-back-n</a:t>
            </a:r>
            <a:r>
              <a:rPr lang="en-US" sz="2400" b="1" dirty="0"/>
              <a:t>, is for the receiver simply to discard all subsequent </a:t>
            </a:r>
            <a:r>
              <a:rPr lang="en-US" sz="2400" dirty="0"/>
              <a:t>frames, sending no acknowledgements for the discarded frames. </a:t>
            </a:r>
          </a:p>
          <a:p>
            <a:pPr algn="just"/>
            <a:r>
              <a:rPr lang="en-US" sz="2400" dirty="0"/>
              <a:t>This strategy corresponds to a receive window of size 1. In other words, the data link layer refuses to accept any frame except the next one it must give to the network layer. </a:t>
            </a:r>
          </a:p>
          <a:p>
            <a:pPr algn="just"/>
            <a:r>
              <a:rPr lang="en-US" sz="2400" dirty="0"/>
              <a:t>If the sender’s window fills up before the timer runs out, the pipeline will begin to empty. </a:t>
            </a:r>
          </a:p>
          <a:p>
            <a:pPr algn="just"/>
            <a:r>
              <a:rPr lang="en-US" sz="2400" dirty="0"/>
              <a:t>Eventually, the sender will time out and retransmit all unacknowledged frames in order, starting with the damaged or lost one. </a:t>
            </a:r>
          </a:p>
          <a:p>
            <a:pPr algn="just"/>
            <a:r>
              <a:rPr lang="en-US" sz="2400" dirty="0">
                <a:solidFill>
                  <a:srgbClr val="0000FF"/>
                </a:solidFill>
              </a:rPr>
              <a:t>This approach can waste a lot of bandwidth if the error rate is high.</a:t>
            </a:r>
          </a:p>
          <a:p>
            <a:pPr algn="just"/>
            <a:r>
              <a:rPr lang="en-US" sz="2400" dirty="0"/>
              <a:t>In </a:t>
            </a:r>
            <a:r>
              <a:rPr lang="en-US" sz="2400" b="1" dirty="0">
                <a:solidFill>
                  <a:srgbClr val="0000FF"/>
                </a:solidFill>
              </a:rPr>
              <a:t>Fig. (b) </a:t>
            </a:r>
            <a:r>
              <a:rPr lang="en-US" sz="2400" dirty="0"/>
              <a:t>we see </a:t>
            </a:r>
            <a:r>
              <a:rPr lang="en-US" sz="2400" b="1" dirty="0">
                <a:solidFill>
                  <a:srgbClr val="0000FF"/>
                </a:solidFill>
              </a:rPr>
              <a:t>go-back-n</a:t>
            </a:r>
            <a:r>
              <a:rPr lang="en-US" sz="2400" dirty="0"/>
              <a:t> for the case in which the receiver’s window is large. Frames 0 and 1 are correctly received and acknowledged. Frame 2, however, is damaged or lost. </a:t>
            </a:r>
          </a:p>
          <a:p>
            <a:pPr algn="just"/>
            <a:r>
              <a:rPr lang="en-US" sz="2400" dirty="0"/>
              <a:t>The sender, unaware of this problem, continues to send frames until the timer for frame 2 expires. </a:t>
            </a:r>
          </a:p>
          <a:p>
            <a:pPr algn="just"/>
            <a:r>
              <a:rPr lang="en-US" sz="2400" dirty="0"/>
              <a:t>Then it backs up to frame 2 and starts over with it, sending 2, 3, 4, etc. all over again.</a:t>
            </a:r>
          </a:p>
        </p:txBody>
      </p:sp>
      <p:sp>
        <p:nvSpPr>
          <p:cNvPr id="6" name="Slide Number Placeholder 5"/>
          <p:cNvSpPr>
            <a:spLocks noGrp="1"/>
          </p:cNvSpPr>
          <p:nvPr>
            <p:ph type="sldNum" sz="quarter" idx="12"/>
          </p:nvPr>
        </p:nvSpPr>
        <p:spPr/>
        <p:txBody>
          <a:bodyPr/>
          <a:lstStyle/>
          <a:p>
            <a:fld id="{CA0281A3-FCAC-4568-8522-01ED5A03F9B3}"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324600"/>
          </a:xfrm>
        </p:spPr>
        <p:txBody>
          <a:bodyPr>
            <a:normAutofit/>
          </a:bodyPr>
          <a:lstStyle/>
          <a:p>
            <a:pPr algn="just"/>
            <a:r>
              <a:rPr lang="en-US" sz="2000" dirty="0"/>
              <a:t>The other general strategy for handling errors when frames are pipelined is called </a:t>
            </a:r>
            <a:r>
              <a:rPr lang="en-US" sz="2000" b="1" dirty="0"/>
              <a:t>selective repeat.</a:t>
            </a:r>
          </a:p>
          <a:p>
            <a:pPr algn="just"/>
            <a:r>
              <a:rPr lang="en-US" sz="2000" b="1" dirty="0"/>
              <a:t> When it is used, a bad frame that is received is discarded, </a:t>
            </a:r>
            <a:r>
              <a:rPr lang="en-US" sz="2000" dirty="0"/>
              <a:t>but any good frames received after it are accepted and buffered. </a:t>
            </a:r>
          </a:p>
          <a:p>
            <a:pPr algn="just"/>
            <a:r>
              <a:rPr lang="en-US" sz="2000" dirty="0"/>
              <a:t>When the sender times out, only the oldest unacknowledged frame is retransmitted.</a:t>
            </a:r>
          </a:p>
          <a:p>
            <a:pPr algn="just"/>
            <a:r>
              <a:rPr lang="en-US" sz="2000" dirty="0"/>
              <a:t>If that frame arrives correctly, the receiver can deliver to the network layer, in sequence, all the frames it has buffered. Selective repeat corresponds to a receiver window larger than 1. </a:t>
            </a:r>
          </a:p>
          <a:p>
            <a:pPr algn="just"/>
            <a:r>
              <a:rPr lang="en-US" sz="2000" b="1" dirty="0">
                <a:solidFill>
                  <a:srgbClr val="0000FF"/>
                </a:solidFill>
              </a:rPr>
              <a:t>This approach can require large amounts of data link layer memory if the window is large.</a:t>
            </a:r>
          </a:p>
          <a:p>
            <a:pPr algn="just"/>
            <a:r>
              <a:rPr lang="en-US" sz="2000" b="1" dirty="0">
                <a:solidFill>
                  <a:srgbClr val="0000FF"/>
                </a:solidFill>
              </a:rPr>
              <a:t>Selective repeat </a:t>
            </a:r>
            <a:r>
              <a:rPr lang="en-US" sz="2000" dirty="0"/>
              <a:t>is often combined with having the receiver send a negative acknowledgement (NAK) when it detects an error, for example, when it receives a checksum error or a frame out of sequence. </a:t>
            </a:r>
          </a:p>
          <a:p>
            <a:pPr algn="just"/>
            <a:r>
              <a:rPr lang="en-US" sz="2000" b="1" dirty="0">
                <a:solidFill>
                  <a:srgbClr val="FF0000"/>
                </a:solidFill>
              </a:rPr>
              <a:t>NAKs</a:t>
            </a:r>
            <a:r>
              <a:rPr lang="en-US" sz="2000" dirty="0"/>
              <a:t> stimulate retransmission before the corresponding timer expires and thus </a:t>
            </a:r>
            <a:r>
              <a:rPr lang="en-US" sz="2000" b="1" dirty="0">
                <a:solidFill>
                  <a:srgbClr val="FF0000"/>
                </a:solidFill>
              </a:rPr>
              <a:t>improve performance.</a:t>
            </a:r>
          </a:p>
          <a:p>
            <a:pPr algn="just"/>
            <a:endParaRPr lang="en-US" sz="2000" b="1" dirty="0">
              <a:solidFill>
                <a:srgbClr val="FF0000"/>
              </a:solidFill>
            </a:endParaRPr>
          </a:p>
        </p:txBody>
      </p:sp>
      <p:sp>
        <p:nvSpPr>
          <p:cNvPr id="6" name="Slide Number Placeholder 5"/>
          <p:cNvSpPr>
            <a:spLocks noGrp="1"/>
          </p:cNvSpPr>
          <p:nvPr>
            <p:ph type="sldNum" sz="quarter" idx="12"/>
          </p:nvPr>
        </p:nvSpPr>
        <p:spPr/>
        <p:txBody>
          <a:bodyPr/>
          <a:lstStyle/>
          <a:p>
            <a:fld id="{CA0281A3-FCAC-4568-8522-01ED5A03F9B3}" type="slidenum">
              <a:rPr lang="en-US" smtClean="0"/>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534400" cy="6400800"/>
          </a:xfrm>
        </p:spPr>
        <p:txBody>
          <a:bodyPr>
            <a:normAutofit/>
          </a:bodyPr>
          <a:lstStyle/>
          <a:p>
            <a:pPr algn="just">
              <a:buNone/>
            </a:pPr>
            <a:r>
              <a:rPr lang="en-US" sz="2800" b="1" dirty="0">
                <a:solidFill>
                  <a:srgbClr val="0000FF"/>
                </a:solidFill>
              </a:rPr>
              <a:t>consider the following scenario with </a:t>
            </a:r>
            <a:r>
              <a:rPr lang="en-US" sz="2800" b="1" i="1" dirty="0">
                <a:solidFill>
                  <a:srgbClr val="0000FF"/>
                </a:solidFill>
              </a:rPr>
              <a:t>MAX SEQ = 7:</a:t>
            </a:r>
          </a:p>
          <a:p>
            <a:pPr algn="just">
              <a:buNone/>
            </a:pPr>
            <a:r>
              <a:rPr lang="en-US" sz="2400" dirty="0"/>
              <a:t>1. The sender sends frames 0 through 7.</a:t>
            </a:r>
          </a:p>
          <a:p>
            <a:pPr algn="just">
              <a:buNone/>
            </a:pPr>
            <a:r>
              <a:rPr lang="en-US" sz="2400" dirty="0"/>
              <a:t>2. A piggybacked acknowledgement for 7 comes back to the sender.</a:t>
            </a:r>
          </a:p>
          <a:p>
            <a:pPr algn="just">
              <a:buNone/>
            </a:pPr>
            <a:r>
              <a:rPr lang="en-US" sz="2400" dirty="0"/>
              <a:t>3. The sender sends another eight frames, again with sequence numbers 0 through 7.</a:t>
            </a:r>
          </a:p>
          <a:p>
            <a:pPr algn="just">
              <a:buNone/>
            </a:pPr>
            <a:r>
              <a:rPr lang="en-US" sz="2400" dirty="0"/>
              <a:t>4. Now another piggybacked acknowledgement for frame 7 comes in.</a:t>
            </a:r>
          </a:p>
          <a:p>
            <a:pPr algn="just">
              <a:buNone/>
            </a:pPr>
            <a:r>
              <a:rPr lang="en-US" sz="2400" dirty="0">
                <a:solidFill>
                  <a:srgbClr val="0000FF"/>
                </a:solidFill>
              </a:rPr>
              <a:t>/* Protocol 5 (Go-back-n) allows multiple outstanding frames. The sender may transmit up to MAX SEQ frames without waiting for an ack. In addition, unlike in the previous protocols, the network layer is not assumed to have a new packet all the time. Instead, the network layer causes a network layer ready event when there is a packet to send. */</a:t>
            </a:r>
          </a:p>
        </p:txBody>
      </p:sp>
      <p:sp>
        <p:nvSpPr>
          <p:cNvPr id="6" name="Slide Number Placeholder 5"/>
          <p:cNvSpPr>
            <a:spLocks noGrp="1"/>
          </p:cNvSpPr>
          <p:nvPr>
            <p:ph type="sldNum" sz="quarter" idx="12"/>
          </p:nvPr>
        </p:nvSpPr>
        <p:spPr/>
        <p:txBody>
          <a:bodyPr/>
          <a:lstStyle/>
          <a:p>
            <a:fld id="{CA0281A3-FCAC-4568-8522-01ED5A03F9B3}" type="slidenum">
              <a:rPr lang="en-US" smtClean="0"/>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52400" y="152400"/>
            <a:ext cx="6332537" cy="463550"/>
          </a:xfrm>
        </p:spPr>
        <p:txBody>
          <a:bodyPr>
            <a:normAutofit/>
          </a:bodyPr>
          <a:lstStyle/>
          <a:p>
            <a:pPr eaLnBrk="1" hangingPunct="1"/>
            <a:r>
              <a:rPr lang="en-US" sz="2400" b="1" dirty="0">
                <a:solidFill>
                  <a:srgbClr val="0000FF"/>
                </a:solidFill>
              </a:rPr>
              <a:t>Sliding Window Protocol Using Go Back N</a:t>
            </a:r>
          </a:p>
        </p:txBody>
      </p:sp>
      <p:sp>
        <p:nvSpPr>
          <p:cNvPr id="31748" name="Text Box 6"/>
          <p:cNvSpPr txBox="1">
            <a:spLocks noChangeArrowheads="1"/>
          </p:cNvSpPr>
          <p:nvPr/>
        </p:nvSpPr>
        <p:spPr bwMode="auto">
          <a:xfrm>
            <a:off x="5737225" y="6350000"/>
            <a:ext cx="1928813" cy="457200"/>
          </a:xfrm>
          <a:prstGeom prst="rect">
            <a:avLst/>
          </a:prstGeom>
          <a:noFill/>
          <a:ln w="9525">
            <a:noFill/>
            <a:miter lim="800000"/>
            <a:headEnd/>
            <a:tailEnd/>
          </a:ln>
        </p:spPr>
        <p:txBody>
          <a:bodyPr>
            <a:spAutoFit/>
          </a:bodyPr>
          <a:lstStyle/>
          <a:p>
            <a:pPr>
              <a:spcBef>
                <a:spcPct val="50000"/>
              </a:spcBef>
            </a:pPr>
            <a:r>
              <a:rPr lang="en-US" sz="2400">
                <a:latin typeface="Times New Roman" pitchFamily="18" charset="0"/>
              </a:rPr>
              <a:t>Continued </a:t>
            </a:r>
            <a:r>
              <a:rPr lang="en-US" sz="2400">
                <a:latin typeface="Times New Roman" pitchFamily="18" charset="0"/>
                <a:sym typeface="Wingdings" pitchFamily="2" charset="2"/>
              </a:rPr>
              <a:t></a:t>
            </a:r>
          </a:p>
        </p:txBody>
      </p:sp>
      <p:pic>
        <p:nvPicPr>
          <p:cNvPr id="5122" name="Picture 2"/>
          <p:cNvPicPr>
            <a:picLocks noChangeAspect="1" noChangeArrowheads="1"/>
          </p:cNvPicPr>
          <p:nvPr/>
        </p:nvPicPr>
        <p:blipFill>
          <a:blip r:embed="rId3" cstate="print"/>
          <a:srcRect l="16111" t="16889" r="23889" b="15556"/>
          <a:stretch>
            <a:fillRect/>
          </a:stretch>
        </p:blipFill>
        <p:spPr bwMode="auto">
          <a:xfrm>
            <a:off x="304800" y="685800"/>
            <a:ext cx="8229600" cy="57912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CA0281A3-FCAC-4568-8522-01ED5A03F9B3}"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cstate="print"/>
          <a:srcRect l="16667" t="24889" r="19444" b="20000"/>
          <a:stretch>
            <a:fillRect/>
          </a:stretch>
        </p:blipFill>
        <p:spPr bwMode="auto">
          <a:xfrm>
            <a:off x="228600" y="228600"/>
            <a:ext cx="8763000" cy="57150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CA0281A3-FCAC-4568-8522-01ED5A03F9B3}"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171" name="Picture 3"/>
          <p:cNvPicPr>
            <a:picLocks noChangeAspect="1" noChangeArrowheads="1"/>
          </p:cNvPicPr>
          <p:nvPr/>
        </p:nvPicPr>
        <p:blipFill>
          <a:blip r:embed="rId2" cstate="print"/>
          <a:srcRect l="16667" t="21556" r="20000" b="5556"/>
          <a:stretch>
            <a:fillRect/>
          </a:stretch>
        </p:blipFill>
        <p:spPr bwMode="auto">
          <a:xfrm>
            <a:off x="228600" y="152400"/>
            <a:ext cx="8686800" cy="62484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CA0281A3-FCAC-4568-8522-01ED5A03F9B3}" type="slidenum">
              <a:rPr lang="en-US" smtClean="0"/>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Autofit/>
          </a:bodyPr>
          <a:lstStyle/>
          <a:p>
            <a:r>
              <a:rPr lang="en-US" sz="3200" b="1" kern="1800" dirty="0">
                <a:solidFill>
                  <a:srgbClr val="FF0000"/>
                </a:solidFill>
                <a:latin typeface="+mn-lt"/>
                <a:ea typeface="Times New Roman"/>
                <a:cs typeface="Times New Roman"/>
              </a:rPr>
              <a:t>1. Hamming</a:t>
            </a:r>
            <a:r>
              <a:rPr lang="en-US" sz="3200" kern="1800" dirty="0">
                <a:latin typeface="+mn-lt"/>
                <a:ea typeface="Times New Roman"/>
                <a:cs typeface="Times New Roman"/>
              </a:rPr>
              <a:t> </a:t>
            </a:r>
            <a:r>
              <a:rPr lang="en-US" sz="3200" b="1" kern="1800" dirty="0">
                <a:solidFill>
                  <a:srgbClr val="FF0000"/>
                </a:solidFill>
                <a:latin typeface="+mn-lt"/>
                <a:ea typeface="Times New Roman"/>
                <a:cs typeface="Times New Roman"/>
              </a:rPr>
              <a:t>Code</a:t>
            </a:r>
            <a:r>
              <a:rPr lang="en-US" sz="3200" kern="1800" dirty="0">
                <a:latin typeface="+mn-lt"/>
                <a:ea typeface="Times New Roman"/>
                <a:cs typeface="Times New Roman"/>
              </a:rPr>
              <a:t>  </a:t>
            </a:r>
            <a:br>
              <a:rPr lang="en-US" sz="3200" dirty="0">
                <a:latin typeface="+mn-lt"/>
                <a:ea typeface="Times New Roman"/>
                <a:cs typeface="Times New Roman"/>
              </a:rPr>
            </a:br>
            <a:endParaRPr lang="en-US" sz="3200" dirty="0">
              <a:latin typeface="+mn-lt"/>
            </a:endParaRPr>
          </a:p>
        </p:txBody>
      </p:sp>
      <p:sp>
        <p:nvSpPr>
          <p:cNvPr id="3" name="Content Placeholder 2"/>
          <p:cNvSpPr>
            <a:spLocks noGrp="1"/>
          </p:cNvSpPr>
          <p:nvPr>
            <p:ph idx="1"/>
          </p:nvPr>
        </p:nvSpPr>
        <p:spPr>
          <a:xfrm>
            <a:off x="457200" y="838200"/>
            <a:ext cx="8305800" cy="5287963"/>
          </a:xfrm>
        </p:spPr>
        <p:txBody>
          <a:bodyPr>
            <a:noAutofit/>
          </a:bodyPr>
          <a:lstStyle/>
          <a:p>
            <a:pPr marL="0" marR="0" algn="just" fontAlgn="base">
              <a:spcBef>
                <a:spcPts val="0"/>
              </a:spcBef>
              <a:spcAft>
                <a:spcPts val="0"/>
              </a:spcAft>
            </a:pPr>
            <a:r>
              <a:rPr lang="en-US" sz="2400" dirty="0">
                <a:ea typeface="Times New Roman"/>
                <a:cs typeface="Arial"/>
              </a:rPr>
              <a:t>Hamming code is a set of </a:t>
            </a:r>
            <a:r>
              <a:rPr lang="en-US" sz="2400" b="1" dirty="0">
                <a:ea typeface="Times New Roman"/>
                <a:cs typeface="Arial"/>
              </a:rPr>
              <a:t>error-correction codes</a:t>
            </a:r>
            <a:r>
              <a:rPr lang="en-US" sz="2400" dirty="0">
                <a:ea typeface="Times New Roman"/>
                <a:cs typeface="Arial"/>
              </a:rPr>
              <a:t> that can be used to </a:t>
            </a:r>
            <a:r>
              <a:rPr lang="en-US" sz="2400" b="1" dirty="0">
                <a:solidFill>
                  <a:srgbClr val="FF0000"/>
                </a:solidFill>
                <a:ea typeface="Times New Roman"/>
                <a:cs typeface="Arial"/>
              </a:rPr>
              <a:t>detect and correct the errors</a:t>
            </a:r>
            <a:r>
              <a:rPr lang="en-US" sz="2400" dirty="0">
                <a:ea typeface="Times New Roman"/>
                <a:cs typeface="Arial"/>
              </a:rPr>
              <a:t> that can occur when the data is moved or stored from the sender to the receiver. It is </a:t>
            </a:r>
            <a:r>
              <a:rPr lang="en-US" sz="2400" b="1" dirty="0">
                <a:ea typeface="Times New Roman"/>
                <a:cs typeface="Arial"/>
              </a:rPr>
              <a:t>technique developed by R.W. Hamming for error correction</a:t>
            </a:r>
            <a:r>
              <a:rPr lang="en-US" sz="2400" dirty="0">
                <a:ea typeface="Times New Roman"/>
                <a:cs typeface="Arial"/>
              </a:rPr>
              <a:t>.</a:t>
            </a:r>
            <a:endParaRPr lang="en-US" sz="2400" dirty="0">
              <a:ea typeface="Times New Roman"/>
              <a:cs typeface="Times New Roman"/>
            </a:endParaRPr>
          </a:p>
          <a:p>
            <a:pPr marL="0" marR="0" algn="just" fontAlgn="base">
              <a:spcBef>
                <a:spcPts val="0"/>
              </a:spcBef>
              <a:spcAft>
                <a:spcPts val="0"/>
              </a:spcAft>
              <a:buNone/>
            </a:pPr>
            <a:r>
              <a:rPr lang="en-US" sz="2400" b="1" dirty="0">
                <a:solidFill>
                  <a:srgbClr val="FF0000"/>
                </a:solidFill>
                <a:ea typeface="Times New Roman"/>
                <a:cs typeface="Arial"/>
              </a:rPr>
              <a:t>Redundant bits –</a:t>
            </a:r>
            <a:endParaRPr lang="en-US" sz="2400" dirty="0">
              <a:ea typeface="Times New Roman"/>
              <a:cs typeface="Times New Roman"/>
            </a:endParaRPr>
          </a:p>
          <a:p>
            <a:pPr marL="0" marR="0" algn="just" fontAlgn="base">
              <a:spcBef>
                <a:spcPts val="0"/>
              </a:spcBef>
              <a:spcAft>
                <a:spcPts val="0"/>
              </a:spcAft>
            </a:pPr>
            <a:r>
              <a:rPr lang="en-US" sz="2400" dirty="0">
                <a:ea typeface="Times New Roman"/>
                <a:cs typeface="Arial"/>
              </a:rPr>
              <a:t>Redundant bits are extra binary bits that are generated and added to the information-carrying bits of data transfer to ensure that no bits were lost during the data transfer.</a:t>
            </a:r>
            <a:endParaRPr lang="en-US" sz="2400" dirty="0">
              <a:ea typeface="Times New Roman"/>
              <a:cs typeface="Times New Roman"/>
            </a:endParaRPr>
          </a:p>
          <a:p>
            <a:pPr marL="0" marR="0" algn="just" fontAlgn="base">
              <a:spcBef>
                <a:spcPts val="0"/>
              </a:spcBef>
              <a:spcAft>
                <a:spcPts val="0"/>
              </a:spcAft>
              <a:buNone/>
            </a:pPr>
            <a:r>
              <a:rPr lang="en-US" sz="2400" b="1" dirty="0">
                <a:solidFill>
                  <a:srgbClr val="FF0000"/>
                </a:solidFill>
                <a:ea typeface="Times New Roman"/>
                <a:cs typeface="Arial"/>
              </a:rPr>
              <a:t>The number of redundant bits can be calculated using the following formula:</a:t>
            </a:r>
            <a:endParaRPr lang="en-US" sz="2400" dirty="0">
              <a:ea typeface="Times New Roman"/>
              <a:cs typeface="Times New Roman"/>
            </a:endParaRPr>
          </a:p>
          <a:p>
            <a:pPr marL="0" marR="0" algn="just" fontAlgn="base">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solidFill>
                <a:srgbClr val="0033CC"/>
              </a:solidFill>
              <a:ea typeface="Times New Roman"/>
              <a:cs typeface="Times New Roman"/>
            </a:endParaRPr>
          </a:p>
          <a:p>
            <a:pPr marL="0" marR="0" algn="ctr" fontAlgn="base">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solidFill>
                  <a:srgbClr val="0033CC"/>
                </a:solidFill>
                <a:ea typeface="Times New Roman"/>
                <a:cs typeface="Consolas"/>
              </a:rPr>
              <a:t>2^r ≥ m + r + 1 </a:t>
            </a:r>
            <a:endParaRPr lang="en-US" sz="2400" b="1" dirty="0">
              <a:solidFill>
                <a:srgbClr val="0033CC"/>
              </a:solidFill>
              <a:ea typeface="Times New Roman"/>
              <a:cs typeface="Times New Roman"/>
            </a:endParaRPr>
          </a:p>
          <a:p>
            <a:pPr marL="0" marR="0" algn="ctr" fontAlgn="base">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solidFill>
                  <a:srgbClr val="0033CC"/>
                </a:solidFill>
                <a:ea typeface="Times New Roman"/>
                <a:cs typeface="Consolas"/>
              </a:rPr>
              <a:t>where, r = redundant bit, m = data bit</a:t>
            </a:r>
            <a:endParaRPr lang="en-US" sz="2400" b="1" dirty="0">
              <a:ea typeface="Times New Roman"/>
              <a:cs typeface="Times New Roman"/>
            </a:endParaRPr>
          </a:p>
          <a:p>
            <a:pPr algn="just"/>
            <a:endParaRPr lang="en-US" sz="2400" dirty="0"/>
          </a:p>
        </p:txBody>
      </p:sp>
      <p:sp>
        <p:nvSpPr>
          <p:cNvPr id="4" name="Slide Number Placeholder 3"/>
          <p:cNvSpPr>
            <a:spLocks noGrp="1"/>
          </p:cNvSpPr>
          <p:nvPr>
            <p:ph type="sldNum" sz="quarter" idx="12"/>
          </p:nvPr>
        </p:nvSpPr>
        <p:spPr/>
        <p:txBody>
          <a:bodyPr/>
          <a:lstStyle/>
          <a:p>
            <a:fld id="{CA0281A3-FCAC-4568-8522-01ED5A03F9B3}" type="slidenum">
              <a:rPr lang="en-US" smtClean="0"/>
              <a:pPr/>
              <a:t>6</a:t>
            </a:fld>
            <a:endParaRPr lang="en-US"/>
          </a:p>
        </p:txBody>
      </p:sp>
    </p:spTree>
    <p:extLst>
      <p:ext uri="{BB962C8B-B14F-4D97-AF65-F5344CB8AC3E}">
        <p14:creationId xmlns:p14="http://schemas.microsoft.com/office/powerpoint/2010/main" val="432811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ChangeAspect="1" noChangeArrowheads="1"/>
          </p:cNvPicPr>
          <p:nvPr/>
        </p:nvPicPr>
        <p:blipFill>
          <a:blip r:embed="rId2" cstate="print"/>
          <a:srcRect l="16111" t="37333" r="20556" b="13778"/>
          <a:stretch>
            <a:fillRect/>
          </a:stretch>
        </p:blipFill>
        <p:spPr bwMode="auto">
          <a:xfrm>
            <a:off x="152400" y="304800"/>
            <a:ext cx="8686800" cy="4876800"/>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CA0281A3-FCAC-4568-8522-01ED5A03F9B3}"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274638"/>
            <a:ext cx="8229600" cy="334962"/>
          </a:xfrm>
        </p:spPr>
        <p:txBody>
          <a:bodyPr>
            <a:normAutofit fontScale="90000"/>
          </a:bodyPr>
          <a:lstStyle/>
          <a:p>
            <a:pPr eaLnBrk="1" hangingPunct="1"/>
            <a:r>
              <a:rPr lang="en-US" sz="3600" b="1" dirty="0">
                <a:solidFill>
                  <a:srgbClr val="FF0000"/>
                </a:solidFill>
              </a:rPr>
              <a:t>Sliding Window Protocol Using Go Back N (2)</a:t>
            </a:r>
          </a:p>
        </p:txBody>
      </p:sp>
      <p:sp>
        <p:nvSpPr>
          <p:cNvPr id="35843" name="Rectangle 3"/>
          <p:cNvSpPr>
            <a:spLocks noGrp="1" noChangeArrowheads="1"/>
          </p:cNvSpPr>
          <p:nvPr>
            <p:ph type="body" idx="1"/>
          </p:nvPr>
        </p:nvSpPr>
        <p:spPr/>
        <p:txBody>
          <a:bodyPr/>
          <a:lstStyle/>
          <a:p>
            <a:pPr algn="ctr" eaLnBrk="1" hangingPunct="1">
              <a:buFontTx/>
              <a:buNone/>
            </a:pPr>
            <a:r>
              <a:rPr lang="en-US" dirty="0"/>
              <a:t>Simulation of multiple timers in software.</a:t>
            </a:r>
          </a:p>
        </p:txBody>
      </p:sp>
      <p:pic>
        <p:nvPicPr>
          <p:cNvPr id="35844" name="Picture 4" descr="3-18"/>
          <p:cNvPicPr>
            <a:picLocks noChangeAspect="1" noChangeArrowheads="1"/>
          </p:cNvPicPr>
          <p:nvPr/>
        </p:nvPicPr>
        <p:blipFill>
          <a:blip r:embed="rId3" cstate="print"/>
          <a:srcRect/>
          <a:stretch>
            <a:fillRect/>
          </a:stretch>
        </p:blipFill>
        <p:spPr bwMode="auto">
          <a:xfrm>
            <a:off x="304800" y="762001"/>
            <a:ext cx="8504237" cy="2514600"/>
          </a:xfrm>
          <a:prstGeom prst="rect">
            <a:avLst/>
          </a:prstGeom>
          <a:noFill/>
          <a:ln w="9525">
            <a:noFill/>
            <a:miter lim="800000"/>
            <a:headEnd/>
            <a:tailEnd/>
          </a:ln>
        </p:spPr>
      </p:pic>
      <p:sp>
        <p:nvSpPr>
          <p:cNvPr id="5" name="Rectangle 4"/>
          <p:cNvSpPr/>
          <p:nvPr/>
        </p:nvSpPr>
        <p:spPr>
          <a:xfrm>
            <a:off x="152400" y="3352800"/>
            <a:ext cx="8763000" cy="3416320"/>
          </a:xfrm>
          <a:prstGeom prst="rect">
            <a:avLst/>
          </a:prstGeom>
        </p:spPr>
        <p:txBody>
          <a:bodyPr wrap="square">
            <a:spAutoFit/>
          </a:bodyPr>
          <a:lstStyle/>
          <a:p>
            <a:pPr algn="just"/>
            <a:r>
              <a:rPr lang="en-US" sz="2400" b="1" dirty="0">
                <a:solidFill>
                  <a:srgbClr val="0000FF"/>
                </a:solidFill>
              </a:rPr>
              <a:t>Simulation of multiple timers in software. </a:t>
            </a:r>
          </a:p>
          <a:p>
            <a:pPr algn="just"/>
            <a:r>
              <a:rPr lang="en-US" sz="2400" dirty="0"/>
              <a:t>(a) The queued timeouts.</a:t>
            </a:r>
          </a:p>
          <a:p>
            <a:pPr algn="just"/>
            <a:r>
              <a:rPr lang="en-US" sz="2400" dirty="0"/>
              <a:t>(b) The situation after the first timeout has expired.</a:t>
            </a:r>
          </a:p>
          <a:p>
            <a:pPr algn="just"/>
            <a:r>
              <a:rPr lang="en-US" sz="2400" dirty="0"/>
              <a:t>(a) Assume that the clock ticks once every 1 msec. Initially, the real time is 10:00:00.000; three timeouts are pending, at 10:00:00.005,</a:t>
            </a:r>
          </a:p>
          <a:p>
            <a:pPr algn="just"/>
            <a:r>
              <a:rPr lang="en-US" sz="2400" dirty="0"/>
              <a:t>10:00:00.013, and 10:00:00.019. Every time the hardware clock ticks, the real time is updated and the tick counter at the head of the list is decremented. When the tick counter becomes zero, a timeout is caused and the node is removed from the list, </a:t>
            </a:r>
          </a:p>
        </p:txBody>
      </p:sp>
      <p:sp>
        <p:nvSpPr>
          <p:cNvPr id="8" name="Slide Number Placeholder 7"/>
          <p:cNvSpPr>
            <a:spLocks noGrp="1"/>
          </p:cNvSpPr>
          <p:nvPr>
            <p:ph type="sldNum" sz="quarter" idx="12"/>
          </p:nvPr>
        </p:nvSpPr>
        <p:spPr/>
        <p:txBody>
          <a:bodyPr/>
          <a:lstStyle/>
          <a:p>
            <a:fld id="{CA0281A3-FCAC-4568-8522-01ED5A03F9B3}"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610600" cy="6248400"/>
          </a:xfrm>
        </p:spPr>
        <p:txBody>
          <a:bodyPr>
            <a:normAutofit fontScale="92500" lnSpcReduction="10000"/>
          </a:bodyPr>
          <a:lstStyle/>
          <a:p>
            <a:pPr algn="just"/>
            <a:r>
              <a:rPr lang="en-US" sz="2400" dirty="0"/>
              <a:t>As shown in Fig. (b). Although this organization requires the list to be scanned when start timer or stop timer is called, it does not require much work per tick. In protocol 5, both of these routines have been given a parameter indicating which frame is to be timed.</a:t>
            </a:r>
          </a:p>
          <a:p>
            <a:pPr algn="just">
              <a:buNone/>
            </a:pPr>
            <a:r>
              <a:rPr lang="en-US" b="1" dirty="0">
                <a:solidFill>
                  <a:srgbClr val="FF0000"/>
                </a:solidFill>
              </a:rPr>
              <a:t>A Protocol Using Selective Repeat</a:t>
            </a:r>
          </a:p>
          <a:p>
            <a:pPr algn="just"/>
            <a:r>
              <a:rPr lang="en-US" sz="2400" dirty="0"/>
              <a:t>The </a:t>
            </a:r>
            <a:r>
              <a:rPr lang="en-US" sz="2400" b="1" dirty="0">
                <a:solidFill>
                  <a:srgbClr val="0000FF"/>
                </a:solidFill>
              </a:rPr>
              <a:t>go-back-n protocol works well </a:t>
            </a:r>
            <a:r>
              <a:rPr lang="en-US" sz="2400" dirty="0"/>
              <a:t>if </a:t>
            </a:r>
            <a:r>
              <a:rPr lang="en-US" sz="2400" dirty="0">
                <a:solidFill>
                  <a:srgbClr val="FF0000"/>
                </a:solidFill>
              </a:rPr>
              <a:t>errors are rare</a:t>
            </a:r>
            <a:r>
              <a:rPr lang="en-US" sz="2400" dirty="0"/>
              <a:t>, but if the line is poor it </a:t>
            </a:r>
            <a:r>
              <a:rPr lang="en-US" sz="2400" dirty="0">
                <a:solidFill>
                  <a:srgbClr val="FF0000"/>
                </a:solidFill>
              </a:rPr>
              <a:t>wastes a lot of bandwidth </a:t>
            </a:r>
            <a:r>
              <a:rPr lang="en-US" sz="2400" dirty="0"/>
              <a:t>on </a:t>
            </a:r>
            <a:r>
              <a:rPr lang="en-US" sz="2400" dirty="0">
                <a:solidFill>
                  <a:srgbClr val="FF0000"/>
                </a:solidFill>
              </a:rPr>
              <a:t>retransmitted frames</a:t>
            </a:r>
            <a:r>
              <a:rPr lang="en-US" sz="2400" dirty="0"/>
              <a:t>.</a:t>
            </a:r>
          </a:p>
          <a:p>
            <a:pPr algn="just"/>
            <a:r>
              <a:rPr lang="en-US" sz="2400" dirty="0"/>
              <a:t>An alternative strategy, the </a:t>
            </a:r>
            <a:r>
              <a:rPr lang="en-US" sz="2400" b="1" dirty="0">
                <a:solidFill>
                  <a:srgbClr val="0000FF"/>
                </a:solidFill>
              </a:rPr>
              <a:t>selective repeat protocol</a:t>
            </a:r>
            <a:r>
              <a:rPr lang="en-US" sz="2400" dirty="0"/>
              <a:t>, is to allow the receiver to accept and buffer the frames following a damaged or lost one. </a:t>
            </a:r>
          </a:p>
          <a:p>
            <a:pPr algn="just"/>
            <a:r>
              <a:rPr lang="en-US" sz="2400" dirty="0"/>
              <a:t>Both sender and receiver maintain a window of outstanding and acceptable sequence numbers, respectively. </a:t>
            </a:r>
          </a:p>
          <a:p>
            <a:pPr algn="just"/>
            <a:r>
              <a:rPr lang="en-US" sz="2400" dirty="0"/>
              <a:t>The sender’s window size starts out at 0 and grows to some predefined maximum. The receiver’s window, in contrast, is always fixed in size and equal to the predetermined maximum. </a:t>
            </a:r>
          </a:p>
          <a:p>
            <a:pPr algn="just"/>
            <a:r>
              <a:rPr lang="en-US" sz="2400" dirty="0"/>
              <a:t>The receiver has a buffer reserved for each sequence number within its fixed window.</a:t>
            </a:r>
          </a:p>
        </p:txBody>
      </p:sp>
      <p:sp>
        <p:nvSpPr>
          <p:cNvPr id="6" name="Slide Number Placeholder 5"/>
          <p:cNvSpPr>
            <a:spLocks noGrp="1"/>
          </p:cNvSpPr>
          <p:nvPr>
            <p:ph type="sldNum" sz="quarter" idx="12"/>
          </p:nvPr>
        </p:nvSpPr>
        <p:spPr/>
        <p:txBody>
          <a:bodyPr/>
          <a:lstStyle/>
          <a:p>
            <a:fld id="{CA0281A3-FCAC-4568-8522-01ED5A03F9B3}" type="slidenum">
              <a:rPr lang="en-US" smtClean="0"/>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610600" cy="6400800"/>
          </a:xfrm>
        </p:spPr>
        <p:txBody>
          <a:bodyPr>
            <a:normAutofit/>
          </a:bodyPr>
          <a:lstStyle/>
          <a:p>
            <a:pPr>
              <a:buNone/>
            </a:pPr>
            <a:r>
              <a:rPr lang="en-US" sz="2400" dirty="0"/>
              <a:t>/* Protocol 6 (Selective repeat) accepts frames out of order but passes packets to the network layer in order. Associated with each outstanding frame is a timer. When the timer expires, only that frame is retransmitted, not all the outstanding frames, as in protocol 5. */</a:t>
            </a:r>
          </a:p>
        </p:txBody>
      </p:sp>
      <p:sp>
        <p:nvSpPr>
          <p:cNvPr id="6" name="Slide Number Placeholder 5"/>
          <p:cNvSpPr>
            <a:spLocks noGrp="1"/>
          </p:cNvSpPr>
          <p:nvPr>
            <p:ph type="sldNum" sz="quarter" idx="12"/>
          </p:nvPr>
        </p:nvSpPr>
        <p:spPr/>
        <p:txBody>
          <a:bodyPr/>
          <a:lstStyle/>
          <a:p>
            <a:fld id="{CA0281A3-FCAC-4568-8522-01ED5A03F9B3}"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cstate="print"/>
          <a:srcRect l="17778" t="18667" r="16111" b="7556"/>
          <a:stretch>
            <a:fillRect/>
          </a:stretch>
        </p:blipFill>
        <p:spPr bwMode="auto">
          <a:xfrm>
            <a:off x="76200" y="228600"/>
            <a:ext cx="9067800" cy="63246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CA0281A3-FCAC-4568-8522-01ED5A03F9B3}" type="slidenum">
              <a:rPr lang="en-US" smtClean="0"/>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cstate="print"/>
          <a:srcRect l="17778" t="27556" r="18333" b="10222"/>
          <a:stretch>
            <a:fillRect/>
          </a:stretch>
        </p:blipFill>
        <p:spPr bwMode="auto">
          <a:xfrm>
            <a:off x="152400" y="152400"/>
            <a:ext cx="8763000" cy="60198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CA0281A3-FCAC-4568-8522-01ED5A03F9B3}"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cstate="print"/>
          <a:srcRect l="18889" t="15111" r="16111" b="4889"/>
          <a:stretch>
            <a:fillRect/>
          </a:stretch>
        </p:blipFill>
        <p:spPr bwMode="auto">
          <a:xfrm>
            <a:off x="152400" y="76200"/>
            <a:ext cx="8915400" cy="68580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CA0281A3-FCAC-4568-8522-01ED5A03F9B3}"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cstate="print"/>
          <a:srcRect l="18333" t="18667" r="15000" b="13778"/>
          <a:stretch>
            <a:fillRect/>
          </a:stretch>
        </p:blipFill>
        <p:spPr bwMode="auto">
          <a:xfrm>
            <a:off x="0" y="457200"/>
            <a:ext cx="9144000" cy="579120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CA0281A3-FCAC-4568-8522-01ED5A03F9B3}" type="slidenum">
              <a:rPr lang="en-US" smtClean="0"/>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z="2800"/>
              <a:t>A Sliding Window Protocol Using Selective Repeat (5)</a:t>
            </a:r>
          </a:p>
        </p:txBody>
      </p:sp>
      <p:sp>
        <p:nvSpPr>
          <p:cNvPr id="40963" name="Rectangle 3"/>
          <p:cNvSpPr>
            <a:spLocks noGrp="1" noChangeArrowheads="1"/>
          </p:cNvSpPr>
          <p:nvPr>
            <p:ph type="body" idx="1"/>
          </p:nvPr>
        </p:nvSpPr>
        <p:spPr>
          <a:xfrm>
            <a:off x="501650" y="4462463"/>
            <a:ext cx="8642350" cy="2090737"/>
          </a:xfrm>
        </p:spPr>
        <p:txBody>
          <a:bodyPr>
            <a:normAutofit fontScale="85000" lnSpcReduction="10000"/>
          </a:bodyPr>
          <a:lstStyle/>
          <a:p>
            <a:pPr eaLnBrk="1" hangingPunct="1">
              <a:buFontTx/>
              <a:buNone/>
            </a:pPr>
            <a:r>
              <a:rPr lang="en-US" dirty="0">
                <a:solidFill>
                  <a:schemeClr val="accent2"/>
                </a:solidFill>
              </a:rPr>
              <a:t>(a)</a:t>
            </a:r>
            <a:r>
              <a:rPr lang="en-US" dirty="0"/>
              <a:t> Initial situation with a window size 7.</a:t>
            </a:r>
          </a:p>
          <a:p>
            <a:pPr eaLnBrk="1" hangingPunct="1">
              <a:buFontTx/>
              <a:buNone/>
            </a:pPr>
            <a:r>
              <a:rPr lang="en-US" dirty="0">
                <a:solidFill>
                  <a:schemeClr val="accent2"/>
                </a:solidFill>
              </a:rPr>
              <a:t>(b)</a:t>
            </a:r>
            <a:r>
              <a:rPr lang="en-US" dirty="0"/>
              <a:t> After 7 frames sent and received, but not acknowledged.</a:t>
            </a:r>
          </a:p>
          <a:p>
            <a:pPr eaLnBrk="1" hangingPunct="1">
              <a:buFontTx/>
              <a:buNone/>
            </a:pPr>
            <a:r>
              <a:rPr lang="en-US" dirty="0">
                <a:solidFill>
                  <a:schemeClr val="accent2"/>
                </a:solidFill>
              </a:rPr>
              <a:t>(c)</a:t>
            </a:r>
            <a:r>
              <a:rPr lang="en-US" dirty="0"/>
              <a:t> Initial situation with a window size of 4.</a:t>
            </a:r>
          </a:p>
          <a:p>
            <a:pPr eaLnBrk="1" hangingPunct="1">
              <a:buFontTx/>
              <a:buNone/>
            </a:pPr>
            <a:r>
              <a:rPr lang="en-US" dirty="0">
                <a:solidFill>
                  <a:schemeClr val="accent2"/>
                </a:solidFill>
              </a:rPr>
              <a:t>(d)</a:t>
            </a:r>
            <a:r>
              <a:rPr lang="en-US" dirty="0"/>
              <a:t> After 4 frames sent and received, but not acknowledged.</a:t>
            </a:r>
          </a:p>
        </p:txBody>
      </p:sp>
      <p:pic>
        <p:nvPicPr>
          <p:cNvPr id="40964" name="Picture 4" descr="3-20"/>
          <p:cNvPicPr>
            <a:picLocks noChangeAspect="1" noChangeArrowheads="1"/>
          </p:cNvPicPr>
          <p:nvPr/>
        </p:nvPicPr>
        <p:blipFill>
          <a:blip r:embed="rId3" cstate="print"/>
          <a:srcRect/>
          <a:stretch>
            <a:fillRect/>
          </a:stretch>
        </p:blipFill>
        <p:spPr bwMode="auto">
          <a:xfrm>
            <a:off x="628650" y="1689100"/>
            <a:ext cx="7899400" cy="2097088"/>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fld id="{CA0281A3-FCAC-4568-8522-01ED5A03F9B3}"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52400" y="228600"/>
            <a:ext cx="8229600" cy="457200"/>
          </a:xfrm>
        </p:spPr>
        <p:txBody>
          <a:bodyPr>
            <a:noAutofit/>
          </a:bodyPr>
          <a:lstStyle/>
          <a:p>
            <a:pPr algn="l"/>
            <a:r>
              <a:rPr lang="en-US" sz="3200" b="1" dirty="0">
                <a:solidFill>
                  <a:srgbClr val="FF0000"/>
                </a:solidFill>
              </a:rPr>
              <a:t>EXAMPLE DATA LINK PROTOCOLS </a:t>
            </a:r>
          </a:p>
        </p:txBody>
      </p:sp>
      <p:sp>
        <p:nvSpPr>
          <p:cNvPr id="41987" name="Rectangle 3"/>
          <p:cNvSpPr>
            <a:spLocks noGrp="1" noChangeArrowheads="1"/>
          </p:cNvSpPr>
          <p:nvPr>
            <p:ph type="body" idx="1"/>
          </p:nvPr>
        </p:nvSpPr>
        <p:spPr>
          <a:xfrm>
            <a:off x="228600" y="914400"/>
            <a:ext cx="8763000" cy="5715000"/>
          </a:xfrm>
        </p:spPr>
        <p:txBody>
          <a:bodyPr>
            <a:normAutofit fontScale="92500"/>
          </a:bodyPr>
          <a:lstStyle/>
          <a:p>
            <a:pPr algn="just"/>
            <a:r>
              <a:rPr lang="en-US" sz="2400" dirty="0">
                <a:solidFill>
                  <a:srgbClr val="FF0000"/>
                </a:solidFill>
              </a:rPr>
              <a:t>The data link protocols found on point-to-point lines in the Internet in two common situations. </a:t>
            </a:r>
          </a:p>
          <a:p>
            <a:pPr algn="just">
              <a:buNone/>
            </a:pPr>
            <a:r>
              <a:rPr lang="en-US" sz="2400" b="1" dirty="0">
                <a:solidFill>
                  <a:srgbClr val="0000FF"/>
                </a:solidFill>
              </a:rPr>
              <a:t>The first situation </a:t>
            </a:r>
            <a:r>
              <a:rPr lang="en-US" sz="2400" dirty="0"/>
              <a:t>is when packets are sent over </a:t>
            </a:r>
            <a:r>
              <a:rPr lang="en-US" sz="2400" b="1" dirty="0">
                <a:solidFill>
                  <a:srgbClr val="0000FF"/>
                </a:solidFill>
              </a:rPr>
              <a:t>SONET optical fiber links </a:t>
            </a:r>
            <a:r>
              <a:rPr lang="en-US" sz="2400" dirty="0"/>
              <a:t>in wide-area networks. These links are widely used, for example, to connect routers in the different locations of an ISP’s network.</a:t>
            </a:r>
          </a:p>
          <a:p>
            <a:pPr algn="just">
              <a:buNone/>
            </a:pPr>
            <a:r>
              <a:rPr lang="en-US" sz="2400" b="1" dirty="0">
                <a:solidFill>
                  <a:srgbClr val="0000FF"/>
                </a:solidFill>
              </a:rPr>
              <a:t>The second situation </a:t>
            </a:r>
            <a:r>
              <a:rPr lang="en-US" sz="2400" dirty="0"/>
              <a:t>is for </a:t>
            </a:r>
            <a:r>
              <a:rPr lang="en-US" sz="2400" b="1" dirty="0">
                <a:solidFill>
                  <a:srgbClr val="0000FF"/>
                </a:solidFill>
              </a:rPr>
              <a:t>ADSL links </a:t>
            </a:r>
            <a:r>
              <a:rPr lang="en-US" sz="2400" dirty="0"/>
              <a:t>running on the local loop of the telephone network at the edge of the Internet. These links connect millions of individuals and businesses to the Internet.</a:t>
            </a:r>
          </a:p>
          <a:p>
            <a:pPr algn="just"/>
            <a:r>
              <a:rPr lang="en-US" sz="2400" dirty="0"/>
              <a:t>The Internet needs point-to-point links for these uses, as well as dial-up modems, leased lines, and cable modems, and so on. </a:t>
            </a:r>
          </a:p>
          <a:p>
            <a:pPr algn="just"/>
            <a:r>
              <a:rPr lang="en-US" sz="2400" dirty="0"/>
              <a:t>A standard protocol called </a:t>
            </a:r>
            <a:r>
              <a:rPr lang="en-US" sz="2400" b="1" dirty="0">
                <a:solidFill>
                  <a:srgbClr val="0000FF"/>
                </a:solidFill>
              </a:rPr>
              <a:t>PPP </a:t>
            </a:r>
            <a:r>
              <a:rPr lang="en-US" sz="2400" dirty="0">
                <a:solidFill>
                  <a:srgbClr val="0000FF"/>
                </a:solidFill>
              </a:rPr>
              <a:t>(</a:t>
            </a:r>
            <a:r>
              <a:rPr lang="en-US" sz="2400" b="1" dirty="0">
                <a:solidFill>
                  <a:srgbClr val="0000FF"/>
                </a:solidFill>
              </a:rPr>
              <a:t>Point-to-Point Protocol) </a:t>
            </a:r>
            <a:r>
              <a:rPr lang="en-US" sz="2400" b="1" dirty="0">
                <a:solidFill>
                  <a:srgbClr val="FF0000"/>
                </a:solidFill>
              </a:rPr>
              <a:t>is used to send packets over these links. </a:t>
            </a:r>
          </a:p>
          <a:p>
            <a:pPr algn="just"/>
            <a:r>
              <a:rPr lang="en-US" sz="2400" b="1" dirty="0"/>
              <a:t>PPP is defined </a:t>
            </a:r>
            <a:r>
              <a:rPr lang="en-US" sz="2400" dirty="0"/>
              <a:t>in RFC 1661 and further elaborated in RFC 1662 and other RFCs (Simpson, 1994a, 1994b).</a:t>
            </a:r>
          </a:p>
          <a:p>
            <a:pPr algn="just"/>
            <a:r>
              <a:rPr lang="en-US" sz="2600" b="1" dirty="0">
                <a:solidFill>
                  <a:srgbClr val="FF0000"/>
                </a:solidFill>
              </a:rPr>
              <a:t>SONET and ADSL links both apply PPP, but in different ways.</a:t>
            </a:r>
          </a:p>
        </p:txBody>
      </p:sp>
      <p:sp>
        <p:nvSpPr>
          <p:cNvPr id="6" name="Slide Number Placeholder 5"/>
          <p:cNvSpPr>
            <a:spLocks noGrp="1"/>
          </p:cNvSpPr>
          <p:nvPr>
            <p:ph type="sldNum" sz="quarter" idx="12"/>
          </p:nvPr>
        </p:nvSpPr>
        <p:spPr/>
        <p:txBody>
          <a:bodyPr/>
          <a:lstStyle/>
          <a:p>
            <a:fld id="{CA0281A3-FCAC-4568-8522-01ED5A03F9B3}"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marL="0" marR="0" fontAlgn="base">
              <a:lnSpc>
                <a:spcPct val="140000"/>
              </a:lnSpc>
              <a:spcBef>
                <a:spcPts val="0"/>
              </a:spcBef>
              <a:spcAft>
                <a:spcPts val="0"/>
              </a:spcAft>
            </a:pPr>
            <a:r>
              <a:rPr lang="en-US" sz="2800" dirty="0">
                <a:ea typeface="Times New Roman"/>
                <a:cs typeface="Arial"/>
              </a:rPr>
              <a:t>Suppose the number of data </a:t>
            </a:r>
            <a:r>
              <a:rPr lang="en-US" sz="2800" dirty="0">
                <a:solidFill>
                  <a:srgbClr val="FF0000"/>
                </a:solidFill>
                <a:ea typeface="Times New Roman"/>
                <a:cs typeface="Arial"/>
              </a:rPr>
              <a:t>bits is 7,</a:t>
            </a:r>
            <a:r>
              <a:rPr lang="en-US" sz="2800" dirty="0">
                <a:ea typeface="Times New Roman"/>
                <a:cs typeface="Arial"/>
              </a:rPr>
              <a:t> then the number of redundant bits can be calculated using:  </a:t>
            </a:r>
            <a:r>
              <a:rPr lang="en-US" sz="2800" dirty="0">
                <a:solidFill>
                  <a:srgbClr val="FF0000"/>
                </a:solidFill>
                <a:ea typeface="Times New Roman"/>
                <a:cs typeface="Arial"/>
              </a:rPr>
              <a:t>= 2^4 ≥ 7 + 4 + 1</a:t>
            </a:r>
            <a:br>
              <a:rPr lang="en-US" sz="2800" dirty="0">
                <a:solidFill>
                  <a:srgbClr val="FF0000"/>
                </a:solidFill>
                <a:ea typeface="Times New Roman"/>
                <a:cs typeface="Arial"/>
              </a:rPr>
            </a:br>
            <a:r>
              <a:rPr lang="en-US" sz="2800" b="1" dirty="0">
                <a:solidFill>
                  <a:srgbClr val="0033CC"/>
                </a:solidFill>
                <a:ea typeface="Times New Roman"/>
                <a:cs typeface="Arial"/>
              </a:rPr>
              <a:t>Thus, the number of redundant bits= 4</a:t>
            </a:r>
            <a:endParaRPr lang="en-US" sz="2800" dirty="0">
              <a:ea typeface="Times New Roman"/>
              <a:cs typeface="Times New Roman"/>
            </a:endParaRPr>
          </a:p>
          <a:p>
            <a:pPr marL="0" marR="0" fontAlgn="base">
              <a:lnSpc>
                <a:spcPct val="140000"/>
              </a:lnSpc>
              <a:spcBef>
                <a:spcPts val="0"/>
              </a:spcBef>
              <a:spcAft>
                <a:spcPts val="0"/>
              </a:spcAft>
              <a:buNone/>
            </a:pPr>
            <a:r>
              <a:rPr lang="en-US" sz="2800" b="1" dirty="0">
                <a:solidFill>
                  <a:srgbClr val="FF0000"/>
                </a:solidFill>
                <a:ea typeface="Times New Roman"/>
                <a:cs typeface="Arial"/>
              </a:rPr>
              <a:t>Parity bits –</a:t>
            </a:r>
            <a:endParaRPr lang="en-US" sz="2800" dirty="0">
              <a:ea typeface="Times New Roman"/>
              <a:cs typeface="Times New Roman"/>
            </a:endParaRPr>
          </a:p>
          <a:p>
            <a:pPr marL="0" marR="0" algn="just" fontAlgn="base">
              <a:lnSpc>
                <a:spcPct val="140000"/>
              </a:lnSpc>
              <a:spcBef>
                <a:spcPts val="0"/>
              </a:spcBef>
              <a:spcAft>
                <a:spcPts val="0"/>
              </a:spcAft>
            </a:pPr>
            <a:r>
              <a:rPr lang="en-US" sz="2800" dirty="0">
                <a:ea typeface="Times New Roman"/>
                <a:cs typeface="Arial"/>
              </a:rPr>
              <a:t>A parity bit is a bit appended to a data of binary bits to ensure that the total number of 1’s in the data are even or odd. </a:t>
            </a:r>
            <a:r>
              <a:rPr lang="en-US" sz="2800" dirty="0">
                <a:solidFill>
                  <a:srgbClr val="FF0000"/>
                </a:solidFill>
                <a:ea typeface="Times New Roman"/>
                <a:cs typeface="Arial"/>
              </a:rPr>
              <a:t>Parity bits are used for error detection. </a:t>
            </a:r>
            <a:endParaRPr lang="en-US" sz="2800" dirty="0">
              <a:ea typeface="Times New Roman"/>
              <a:cs typeface="Times New Roman"/>
            </a:endParaRPr>
          </a:p>
          <a:p>
            <a:endParaRPr lang="en-US" sz="2800" dirty="0"/>
          </a:p>
        </p:txBody>
      </p:sp>
      <p:sp>
        <p:nvSpPr>
          <p:cNvPr id="4" name="Slide Number Placeholder 3"/>
          <p:cNvSpPr>
            <a:spLocks noGrp="1"/>
          </p:cNvSpPr>
          <p:nvPr>
            <p:ph type="sldNum" sz="quarter" idx="12"/>
          </p:nvPr>
        </p:nvSpPr>
        <p:spPr/>
        <p:txBody>
          <a:bodyPr/>
          <a:lstStyle/>
          <a:p>
            <a:fld id="{CA0281A3-FCAC-4568-8522-01ED5A03F9B3}" type="slidenum">
              <a:rPr lang="en-US" smtClean="0"/>
              <a:pPr/>
              <a:t>7</a:t>
            </a:fld>
            <a:endParaRPr lang="en-US"/>
          </a:p>
        </p:txBody>
      </p:sp>
    </p:spTree>
    <p:extLst>
      <p:ext uri="{BB962C8B-B14F-4D97-AF65-F5344CB8AC3E}">
        <p14:creationId xmlns:p14="http://schemas.microsoft.com/office/powerpoint/2010/main" val="9757686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pPr algn="l"/>
            <a:r>
              <a:rPr lang="en-US" sz="3200" b="1" dirty="0">
                <a:solidFill>
                  <a:srgbClr val="FF0000"/>
                </a:solidFill>
              </a:rPr>
              <a:t>THE MEDIUM ACCESS CONTROL SUBLAYER</a:t>
            </a:r>
            <a:endParaRPr lang="en-US" sz="3200" dirty="0">
              <a:solidFill>
                <a:srgbClr val="FF0000"/>
              </a:solidFill>
            </a:endParaRPr>
          </a:p>
        </p:txBody>
      </p:sp>
      <p:sp>
        <p:nvSpPr>
          <p:cNvPr id="3" name="Content Placeholder 2"/>
          <p:cNvSpPr>
            <a:spLocks noGrp="1"/>
          </p:cNvSpPr>
          <p:nvPr>
            <p:ph idx="1"/>
          </p:nvPr>
        </p:nvSpPr>
        <p:spPr>
          <a:xfrm>
            <a:off x="228600" y="838200"/>
            <a:ext cx="8763000" cy="5287963"/>
          </a:xfrm>
        </p:spPr>
        <p:txBody>
          <a:bodyPr>
            <a:noAutofit/>
          </a:bodyPr>
          <a:lstStyle/>
          <a:p>
            <a:pPr algn="just"/>
            <a:r>
              <a:rPr lang="en-US" sz="2400" dirty="0"/>
              <a:t>In the literature, broadcast channels are sometimes referred to as </a:t>
            </a:r>
            <a:r>
              <a:rPr lang="en-US" sz="2400" b="1" dirty="0"/>
              <a:t>multiaccess channels or random access channels.</a:t>
            </a:r>
          </a:p>
          <a:p>
            <a:pPr algn="just"/>
            <a:r>
              <a:rPr lang="en-US" sz="2400" dirty="0"/>
              <a:t>The protocols used to determine who goes next on a multiaccess channel belong to a sublayer of the data link layer called the </a:t>
            </a:r>
            <a:r>
              <a:rPr lang="en-US" sz="2400" b="1" dirty="0"/>
              <a:t>MAC (Medium Access Control) </a:t>
            </a:r>
            <a:r>
              <a:rPr lang="en-US" sz="2400" dirty="0"/>
              <a:t>sublayer. </a:t>
            </a:r>
          </a:p>
        </p:txBody>
      </p:sp>
      <p:sp>
        <p:nvSpPr>
          <p:cNvPr id="6" name="Slide Number Placeholder 5"/>
          <p:cNvSpPr>
            <a:spLocks noGrp="1"/>
          </p:cNvSpPr>
          <p:nvPr>
            <p:ph type="sldNum" sz="quarter" idx="12"/>
          </p:nvPr>
        </p:nvSpPr>
        <p:spPr/>
        <p:txBody>
          <a:bodyPr/>
          <a:lstStyle/>
          <a:p>
            <a:fld id="{CA0281A3-FCAC-4568-8522-01ED5A03F9B3}" type="slidenum">
              <a:rPr lang="en-US" smtClean="0"/>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63562"/>
          </a:xfrm>
        </p:spPr>
        <p:txBody>
          <a:bodyPr>
            <a:normAutofit fontScale="90000"/>
          </a:bodyPr>
          <a:lstStyle/>
          <a:p>
            <a:r>
              <a:rPr lang="en-US" sz="3200" b="1" dirty="0">
                <a:solidFill>
                  <a:srgbClr val="FF0000"/>
                </a:solidFill>
              </a:rPr>
              <a:t>THE CHANNEL ALLOCATION PROBLEM</a:t>
            </a:r>
            <a:endParaRPr lang="en-US" sz="3200" dirty="0">
              <a:solidFill>
                <a:srgbClr val="FF0000"/>
              </a:solidFill>
            </a:endParaRPr>
          </a:p>
        </p:txBody>
      </p:sp>
      <p:sp>
        <p:nvSpPr>
          <p:cNvPr id="3" name="Content Placeholder 2"/>
          <p:cNvSpPr>
            <a:spLocks noGrp="1"/>
          </p:cNvSpPr>
          <p:nvPr>
            <p:ph idx="1"/>
          </p:nvPr>
        </p:nvSpPr>
        <p:spPr>
          <a:xfrm>
            <a:off x="228600" y="914400"/>
            <a:ext cx="8763000" cy="5562600"/>
          </a:xfrm>
        </p:spPr>
        <p:txBody>
          <a:bodyPr>
            <a:normAutofit lnSpcReduction="10000"/>
          </a:bodyPr>
          <a:lstStyle/>
          <a:p>
            <a:pPr algn="just">
              <a:buNone/>
            </a:pPr>
            <a:r>
              <a:rPr lang="en-US" sz="2400" b="1" dirty="0">
                <a:solidFill>
                  <a:srgbClr val="00B0F0"/>
                </a:solidFill>
              </a:rPr>
              <a:t>How to allocate a single broadcast channel among competing users.</a:t>
            </a:r>
          </a:p>
          <a:p>
            <a:pPr marL="457200" indent="-457200" algn="just">
              <a:buAutoNum type="arabicPeriod"/>
            </a:pPr>
            <a:r>
              <a:rPr lang="en-US" sz="2400" b="1" dirty="0">
                <a:solidFill>
                  <a:srgbClr val="FF0000"/>
                </a:solidFill>
              </a:rPr>
              <a:t>Static Channel Allocation</a:t>
            </a:r>
          </a:p>
          <a:p>
            <a:pPr marL="457200" indent="-457200" algn="just">
              <a:buFont typeface="Arial" pitchFamily="34" charset="0"/>
              <a:buAutoNum type="arabicPeriod"/>
            </a:pPr>
            <a:r>
              <a:rPr lang="en-US" sz="2400" b="1" dirty="0">
                <a:solidFill>
                  <a:srgbClr val="FF0000"/>
                </a:solidFill>
              </a:rPr>
              <a:t>Assumptions for Dynamic Channel Allocation</a:t>
            </a:r>
          </a:p>
          <a:p>
            <a:pPr marL="457200" indent="-457200" algn="just">
              <a:buNone/>
            </a:pPr>
            <a:r>
              <a:rPr lang="en-US" sz="2400" b="1" dirty="0">
                <a:solidFill>
                  <a:srgbClr val="0000FF"/>
                </a:solidFill>
              </a:rPr>
              <a:t>Static Channel Allocation</a:t>
            </a:r>
            <a:endParaRPr lang="en-US" sz="2400" b="1" dirty="0">
              <a:solidFill>
                <a:srgbClr val="FF0000"/>
              </a:solidFill>
            </a:endParaRPr>
          </a:p>
          <a:p>
            <a:pPr algn="just"/>
            <a:r>
              <a:rPr lang="en-US" sz="2400" dirty="0"/>
              <a:t>The traditional way of </a:t>
            </a:r>
            <a:r>
              <a:rPr lang="en-US" sz="2400" dirty="0">
                <a:solidFill>
                  <a:srgbClr val="FF0000"/>
                </a:solidFill>
              </a:rPr>
              <a:t>allocating a single channel</a:t>
            </a:r>
            <a:r>
              <a:rPr lang="en-US" sz="2400" dirty="0"/>
              <a:t>, such as a </a:t>
            </a:r>
            <a:r>
              <a:rPr lang="en-US" sz="2400" dirty="0">
                <a:solidFill>
                  <a:srgbClr val="0000FF"/>
                </a:solidFill>
              </a:rPr>
              <a:t>telephone trunk, among multiple competing users </a:t>
            </a:r>
            <a:r>
              <a:rPr lang="en-US" sz="2400" dirty="0"/>
              <a:t>is to chop up its capacity by using one of the multiplexing schemes- </a:t>
            </a:r>
            <a:r>
              <a:rPr lang="en-US" sz="2400" b="1" dirty="0">
                <a:solidFill>
                  <a:srgbClr val="0000FF"/>
                </a:solidFill>
              </a:rPr>
              <a:t>FDM (Frequency Division Multiplexing). </a:t>
            </a:r>
          </a:p>
          <a:p>
            <a:pPr algn="just"/>
            <a:r>
              <a:rPr lang="en-US" sz="2400" dirty="0"/>
              <a:t>If there are </a:t>
            </a:r>
            <a:r>
              <a:rPr lang="en-US" sz="2400" b="1" i="1" dirty="0">
                <a:solidFill>
                  <a:srgbClr val="FF0000"/>
                </a:solidFill>
              </a:rPr>
              <a:t>N users</a:t>
            </a:r>
            <a:r>
              <a:rPr lang="en-US" sz="2400" i="1" dirty="0"/>
              <a:t>, the </a:t>
            </a:r>
            <a:r>
              <a:rPr lang="en-US" sz="2400" i="1" dirty="0">
                <a:solidFill>
                  <a:srgbClr val="0000FF"/>
                </a:solidFill>
              </a:rPr>
              <a:t>bandwidth is divided into N equal-sized </a:t>
            </a:r>
            <a:r>
              <a:rPr lang="en-US" sz="2400" dirty="0">
                <a:solidFill>
                  <a:srgbClr val="0000FF"/>
                </a:solidFill>
              </a:rPr>
              <a:t>portions,</a:t>
            </a:r>
            <a:r>
              <a:rPr lang="en-US" sz="2400" dirty="0"/>
              <a:t> with each user being assigned one portion. </a:t>
            </a:r>
          </a:p>
          <a:p>
            <a:pPr algn="just"/>
            <a:r>
              <a:rPr lang="en-US" sz="2400" dirty="0"/>
              <a:t>Since </a:t>
            </a:r>
            <a:r>
              <a:rPr lang="en-US" sz="2400" dirty="0">
                <a:solidFill>
                  <a:srgbClr val="0000FF"/>
                </a:solidFill>
              </a:rPr>
              <a:t>each user</a:t>
            </a:r>
            <a:r>
              <a:rPr lang="en-US" sz="2400" dirty="0"/>
              <a:t> has a </a:t>
            </a:r>
            <a:r>
              <a:rPr lang="en-US" sz="2400" dirty="0">
                <a:solidFill>
                  <a:srgbClr val="0000FF"/>
                </a:solidFill>
              </a:rPr>
              <a:t>private frequency band, </a:t>
            </a:r>
            <a:r>
              <a:rPr lang="en-US" sz="2400" dirty="0"/>
              <a:t>there is now </a:t>
            </a:r>
            <a:r>
              <a:rPr lang="en-US" sz="2400" dirty="0">
                <a:solidFill>
                  <a:srgbClr val="FF0000"/>
                </a:solidFill>
              </a:rPr>
              <a:t>no interference among users.</a:t>
            </a:r>
          </a:p>
          <a:p>
            <a:pPr algn="just"/>
            <a:r>
              <a:rPr lang="en-US" sz="2400" dirty="0"/>
              <a:t>if </a:t>
            </a:r>
            <a:r>
              <a:rPr lang="en-US" sz="2400" dirty="0">
                <a:solidFill>
                  <a:srgbClr val="FF0000"/>
                </a:solidFill>
              </a:rPr>
              <a:t>more than </a:t>
            </a:r>
            <a:r>
              <a:rPr lang="en-US" sz="2400" i="1" dirty="0">
                <a:solidFill>
                  <a:srgbClr val="FF0000"/>
                </a:solidFill>
              </a:rPr>
              <a:t>N users want </a:t>
            </a:r>
            <a:r>
              <a:rPr lang="en-US" sz="2400" i="1" dirty="0"/>
              <a:t>to </a:t>
            </a:r>
            <a:r>
              <a:rPr lang="en-US" sz="2400" i="1" dirty="0">
                <a:solidFill>
                  <a:srgbClr val="0000FF"/>
                </a:solidFill>
              </a:rPr>
              <a:t>communicate, </a:t>
            </a:r>
            <a:r>
              <a:rPr lang="en-US" sz="2400" dirty="0"/>
              <a:t>some of them will be </a:t>
            </a:r>
            <a:r>
              <a:rPr lang="en-US" sz="2400" dirty="0">
                <a:solidFill>
                  <a:srgbClr val="0000FF"/>
                </a:solidFill>
              </a:rPr>
              <a:t>denied permission for lack of bandwidth</a:t>
            </a:r>
            <a:r>
              <a:rPr lang="en-US" sz="2400" dirty="0"/>
              <a:t>,</a:t>
            </a:r>
            <a:endParaRPr lang="en-US" sz="2400" b="1" dirty="0">
              <a:solidFill>
                <a:srgbClr val="FF0000"/>
              </a:solidFill>
            </a:endParaRPr>
          </a:p>
        </p:txBody>
      </p:sp>
      <p:sp>
        <p:nvSpPr>
          <p:cNvPr id="6" name="Slide Number Placeholder 5"/>
          <p:cNvSpPr>
            <a:spLocks noGrp="1"/>
          </p:cNvSpPr>
          <p:nvPr>
            <p:ph type="sldNum" sz="quarter" idx="12"/>
          </p:nvPr>
        </p:nvSpPr>
        <p:spPr/>
        <p:txBody>
          <a:bodyPr/>
          <a:lstStyle/>
          <a:p>
            <a:fld id="{CA0281A3-FCAC-4568-8522-01ED5A03F9B3}"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763000" cy="6400800"/>
          </a:xfrm>
        </p:spPr>
        <p:txBody>
          <a:bodyPr>
            <a:normAutofit lnSpcReduction="10000"/>
          </a:bodyPr>
          <a:lstStyle/>
          <a:p>
            <a:r>
              <a:rPr lang="en-US" sz="2400" b="1" dirty="0">
                <a:solidFill>
                  <a:srgbClr val="0000FF"/>
                </a:solidFill>
              </a:rPr>
              <a:t>Static Allocation </a:t>
            </a:r>
            <a:r>
              <a:rPr lang="en-US" sz="2400" dirty="0"/>
              <a:t>is a </a:t>
            </a:r>
            <a:r>
              <a:rPr lang="en-US" sz="2400" dirty="0">
                <a:solidFill>
                  <a:srgbClr val="FF0000"/>
                </a:solidFill>
              </a:rPr>
              <a:t>poor fit to most computer sy</a:t>
            </a:r>
            <a:r>
              <a:rPr lang="en-US" sz="2400" dirty="0"/>
              <a:t>stems, in which </a:t>
            </a:r>
            <a:r>
              <a:rPr lang="en-US" sz="2400" dirty="0">
                <a:solidFill>
                  <a:srgbClr val="FF0000"/>
                </a:solidFill>
              </a:rPr>
              <a:t>data traffic is extremely </a:t>
            </a:r>
            <a:r>
              <a:rPr lang="en-US" sz="2400" dirty="0" err="1">
                <a:solidFill>
                  <a:srgbClr val="FF0000"/>
                </a:solidFill>
              </a:rPr>
              <a:t>bursty</a:t>
            </a:r>
            <a:r>
              <a:rPr lang="en-US" sz="2400" dirty="0">
                <a:solidFill>
                  <a:srgbClr val="FF0000"/>
                </a:solidFill>
              </a:rPr>
              <a:t>. </a:t>
            </a:r>
            <a:r>
              <a:rPr lang="en-US" sz="2400" dirty="0"/>
              <a:t> Consequently, most of the channels will be idle most of the time.</a:t>
            </a:r>
          </a:p>
          <a:p>
            <a:r>
              <a:rPr lang="en-US" sz="2400" dirty="0"/>
              <a:t>The </a:t>
            </a:r>
            <a:r>
              <a:rPr lang="en-US" sz="2400" b="1" dirty="0">
                <a:solidFill>
                  <a:srgbClr val="FF0000"/>
                </a:solidFill>
              </a:rPr>
              <a:t>poor performance </a:t>
            </a:r>
            <a:r>
              <a:rPr lang="en-US" sz="2400" dirty="0"/>
              <a:t>of </a:t>
            </a:r>
            <a:r>
              <a:rPr lang="en-US" sz="2400" b="1" dirty="0">
                <a:solidFill>
                  <a:srgbClr val="0000FF"/>
                </a:solidFill>
              </a:rPr>
              <a:t>static FDM.</a:t>
            </a:r>
          </a:p>
          <a:p>
            <a:pPr algn="just">
              <a:spcBef>
                <a:spcPts val="0"/>
              </a:spcBef>
              <a:buNone/>
            </a:pPr>
            <a:r>
              <a:rPr lang="en-US" b="1" dirty="0">
                <a:solidFill>
                  <a:srgbClr val="FF0000"/>
                </a:solidFill>
              </a:rPr>
              <a:t>2. Assumptions for Dynamic Channel Allocation</a:t>
            </a:r>
          </a:p>
          <a:p>
            <a:pPr algn="just">
              <a:spcBef>
                <a:spcPts val="0"/>
              </a:spcBef>
              <a:buNone/>
            </a:pPr>
            <a:r>
              <a:rPr lang="en-US" sz="2400" b="1" dirty="0">
                <a:solidFill>
                  <a:srgbClr val="FF0000"/>
                </a:solidFill>
              </a:rPr>
              <a:t>five key assumptions:</a:t>
            </a:r>
          </a:p>
          <a:p>
            <a:pPr marL="457200" indent="-457200" algn="just">
              <a:spcBef>
                <a:spcPts val="0"/>
              </a:spcBef>
              <a:buAutoNum type="arabicPeriod"/>
            </a:pPr>
            <a:r>
              <a:rPr lang="en-US" sz="2400" b="1" dirty="0">
                <a:solidFill>
                  <a:srgbClr val="0000FF"/>
                </a:solidFill>
              </a:rPr>
              <a:t>Independent Traffic. </a:t>
            </a:r>
          </a:p>
          <a:p>
            <a:pPr marL="457200" indent="-457200" algn="just">
              <a:spcBef>
                <a:spcPts val="0"/>
              </a:spcBef>
              <a:buNone/>
            </a:pPr>
            <a:r>
              <a:rPr lang="en-US" sz="2400" b="1" dirty="0">
                <a:solidFill>
                  <a:srgbClr val="0000FF"/>
                </a:solidFill>
              </a:rPr>
              <a:t>      </a:t>
            </a:r>
            <a:r>
              <a:rPr lang="en-US" sz="2400" b="1" dirty="0"/>
              <a:t>The model consists of </a:t>
            </a:r>
            <a:r>
              <a:rPr lang="en-US" sz="2400" b="1" i="1" dirty="0"/>
              <a:t>N independent stations</a:t>
            </a:r>
          </a:p>
          <a:p>
            <a:pPr algn="just">
              <a:spcBef>
                <a:spcPts val="0"/>
              </a:spcBef>
              <a:buNone/>
            </a:pPr>
            <a:r>
              <a:rPr lang="en-US" sz="2400" b="1" i="1" dirty="0"/>
              <a:t>     </a:t>
            </a:r>
            <a:r>
              <a:rPr lang="en-US" sz="2400" dirty="0"/>
              <a:t>(e.g., computers, telephones), each with a program or user that generates frames for transmission. The expected number of frames generated in an interval of length </a:t>
            </a:r>
            <a:r>
              <a:rPr lang="en-US" sz="2400" dirty="0" err="1"/>
              <a:t>Δ</a:t>
            </a:r>
            <a:r>
              <a:rPr lang="en-US" sz="2400" i="1" dirty="0" err="1"/>
              <a:t>t</a:t>
            </a:r>
            <a:r>
              <a:rPr lang="en-US" sz="2400" i="1" dirty="0"/>
              <a:t> is </a:t>
            </a:r>
            <a:r>
              <a:rPr lang="en-US" sz="2400" i="1" dirty="0" err="1"/>
              <a:t>λΔt</a:t>
            </a:r>
            <a:r>
              <a:rPr lang="en-US" sz="2400" i="1" dirty="0"/>
              <a:t>, where λ is a constant (the arrival </a:t>
            </a:r>
            <a:r>
              <a:rPr lang="en-US" sz="2400" dirty="0"/>
              <a:t>rate of new frames). Once a frame has been generated, the station is blocked and does nothing until the frame has been successfully transmitted.</a:t>
            </a:r>
          </a:p>
          <a:p>
            <a:pPr algn="just">
              <a:spcBef>
                <a:spcPts val="0"/>
              </a:spcBef>
              <a:buNone/>
            </a:pPr>
            <a:r>
              <a:rPr lang="en-US" sz="2400" dirty="0">
                <a:solidFill>
                  <a:srgbClr val="0000FF"/>
                </a:solidFill>
              </a:rPr>
              <a:t>2. </a:t>
            </a:r>
            <a:r>
              <a:rPr lang="en-US" sz="2400" b="1" dirty="0">
                <a:solidFill>
                  <a:srgbClr val="0000FF"/>
                </a:solidFill>
              </a:rPr>
              <a:t>Single Channel. </a:t>
            </a:r>
            <a:r>
              <a:rPr lang="en-US" sz="2400" b="1" dirty="0"/>
              <a:t>A single channel is available for all communication. </a:t>
            </a:r>
            <a:r>
              <a:rPr lang="en-US" sz="2400" dirty="0"/>
              <a:t>All stations can transmit on it and all can receive from it. The stations are assumed to be equally capable, though protocols may assign them different roles (e.g., priorities).  </a:t>
            </a:r>
          </a:p>
          <a:p>
            <a:pPr>
              <a:buNone/>
            </a:pPr>
            <a:endParaRPr lang="en-US" sz="2400" b="1" dirty="0">
              <a:solidFill>
                <a:srgbClr val="0000FF"/>
              </a:solidFill>
            </a:endParaRPr>
          </a:p>
          <a:p>
            <a:pPr>
              <a:buNone/>
            </a:pPr>
            <a:endParaRPr lang="en-US" sz="2800" b="1" dirty="0">
              <a:solidFill>
                <a:srgbClr val="0000FF"/>
              </a:solidFill>
            </a:endParaRPr>
          </a:p>
        </p:txBody>
      </p:sp>
      <p:sp>
        <p:nvSpPr>
          <p:cNvPr id="6" name="Slide Number Placeholder 5"/>
          <p:cNvSpPr>
            <a:spLocks noGrp="1"/>
          </p:cNvSpPr>
          <p:nvPr>
            <p:ph type="sldNum" sz="quarter" idx="12"/>
          </p:nvPr>
        </p:nvSpPr>
        <p:spPr/>
        <p:txBody>
          <a:bodyPr/>
          <a:lstStyle/>
          <a:p>
            <a:fld id="{CA0281A3-FCAC-4568-8522-01ED5A03F9B3}" type="slidenum">
              <a:rPr lang="en-US" smtClean="0"/>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610600" cy="6324600"/>
          </a:xfrm>
        </p:spPr>
        <p:txBody>
          <a:bodyPr>
            <a:noAutofit/>
          </a:bodyPr>
          <a:lstStyle/>
          <a:p>
            <a:pPr algn="just">
              <a:spcBef>
                <a:spcPts val="0"/>
              </a:spcBef>
              <a:buNone/>
            </a:pPr>
            <a:r>
              <a:rPr lang="en-US" sz="2000" b="1" dirty="0">
                <a:solidFill>
                  <a:srgbClr val="0000FF"/>
                </a:solidFill>
              </a:rPr>
              <a:t>3. Observable Collisions. </a:t>
            </a:r>
            <a:r>
              <a:rPr lang="en-US" sz="2000" b="1" dirty="0"/>
              <a:t>If two frames are transmitted simultaneously, </a:t>
            </a:r>
            <a:r>
              <a:rPr lang="en-US" sz="2000" dirty="0"/>
              <a:t>they overlap in time and the resulting signal is garbled. This event is called a </a:t>
            </a:r>
            <a:r>
              <a:rPr lang="en-US" sz="2000" b="1" dirty="0"/>
              <a:t>collision. All stations can detect that a collision has </a:t>
            </a:r>
            <a:r>
              <a:rPr lang="en-US" sz="2000" dirty="0"/>
              <a:t>occurred. A collided frame must be transmitted again later. No errors other than those generated by collisions occur.</a:t>
            </a:r>
          </a:p>
          <a:p>
            <a:pPr lvl="0" algn="just">
              <a:spcBef>
                <a:spcPts val="0"/>
              </a:spcBef>
              <a:buNone/>
              <a:defRPr/>
            </a:pPr>
            <a:r>
              <a:rPr lang="en-US" sz="2000" dirty="0">
                <a:solidFill>
                  <a:srgbClr val="0000FF"/>
                </a:solidFill>
              </a:rPr>
              <a:t>4. </a:t>
            </a:r>
            <a:r>
              <a:rPr lang="en-US" sz="2000" b="1" dirty="0">
                <a:solidFill>
                  <a:srgbClr val="0000FF"/>
                </a:solidFill>
              </a:rPr>
              <a:t>Continuous or Slotted Time. </a:t>
            </a:r>
            <a:r>
              <a:rPr lang="en-US" sz="2000" b="1" dirty="0"/>
              <a:t>Time may be assumed continuous, in </a:t>
            </a:r>
            <a:r>
              <a:rPr lang="en-US" sz="2000" dirty="0"/>
              <a:t>which case frame transmission can begin at any instant. Alternatively, time may be slotted or divided into discrete intervals (called slots). Frame transmissions must then begin at the start of a slot. A slot may contain 0, 1, or more frames, corresponding to an idle slot, a successful transmission, or a collision, respectively.</a:t>
            </a:r>
          </a:p>
          <a:p>
            <a:pPr lvl="0" algn="just">
              <a:spcBef>
                <a:spcPts val="0"/>
              </a:spcBef>
              <a:buNone/>
              <a:defRPr/>
            </a:pPr>
            <a:r>
              <a:rPr lang="en-US" sz="2000" dirty="0">
                <a:solidFill>
                  <a:srgbClr val="0000FF"/>
                </a:solidFill>
              </a:rPr>
              <a:t>5. </a:t>
            </a:r>
            <a:r>
              <a:rPr lang="en-US" sz="2000" b="1" dirty="0">
                <a:solidFill>
                  <a:srgbClr val="0000FF"/>
                </a:solidFill>
              </a:rPr>
              <a:t>Carrier Sense or No Carrier Sense. </a:t>
            </a:r>
            <a:r>
              <a:rPr lang="en-US" sz="2000" b="1" dirty="0"/>
              <a:t>With the carrier sense assumption, </a:t>
            </a:r>
            <a:r>
              <a:rPr lang="en-US" sz="2000" dirty="0"/>
              <a:t>stations can tell if the channel is in use before trying to use it. No station will attempt to use the channel while it is sensed as busy. If there is no carrier sense, stations cannot sense the channel before trying to use it. They just go ahead and transmit. Only later can they determine whether the transmission was successful.</a:t>
            </a:r>
          </a:p>
          <a:p>
            <a:pPr algn="just">
              <a:spcBef>
                <a:spcPts val="0"/>
              </a:spcBef>
              <a:buNone/>
            </a:pPr>
            <a:endParaRPr lang="en-US" sz="2400" dirty="0"/>
          </a:p>
          <a:p>
            <a:pPr algn="just">
              <a:spcBef>
                <a:spcPts val="0"/>
              </a:spcBef>
              <a:buNone/>
            </a:pPr>
            <a:endParaRPr lang="en-US" sz="2400" dirty="0"/>
          </a:p>
        </p:txBody>
      </p:sp>
      <p:sp>
        <p:nvSpPr>
          <p:cNvPr id="6" name="Slide Number Placeholder 5"/>
          <p:cNvSpPr>
            <a:spLocks noGrp="1"/>
          </p:cNvSpPr>
          <p:nvPr>
            <p:ph type="sldNum" sz="quarter" idx="12"/>
          </p:nvPr>
        </p:nvSpPr>
        <p:spPr/>
        <p:txBody>
          <a:bodyPr/>
          <a:lstStyle/>
          <a:p>
            <a:fld id="{CA0281A3-FCAC-4568-8522-01ED5A03F9B3}"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76200"/>
            <a:ext cx="6985254" cy="566822"/>
          </a:xfrm>
          <a:prstGeom prst="rect">
            <a:avLst/>
          </a:prstGeom>
        </p:spPr>
        <p:txBody>
          <a:bodyPr vert="horz" wrap="square" lIns="0" tIns="12700" rIns="0" bIns="0" rtlCol="0">
            <a:spAutoFit/>
          </a:bodyPr>
          <a:lstStyle/>
          <a:p>
            <a:pPr marL="12700">
              <a:lnSpc>
                <a:spcPct val="100000"/>
              </a:lnSpc>
              <a:spcBef>
                <a:spcPts val="100"/>
              </a:spcBef>
            </a:pPr>
            <a:r>
              <a:rPr sz="3600" b="1" spc="-15" dirty="0">
                <a:solidFill>
                  <a:srgbClr val="FF0000"/>
                </a:solidFill>
              </a:rPr>
              <a:t>Channel </a:t>
            </a:r>
            <a:r>
              <a:rPr sz="3600" b="1" spc="-10" dirty="0">
                <a:solidFill>
                  <a:srgbClr val="FF0000"/>
                </a:solidFill>
              </a:rPr>
              <a:t>Allocation Problem</a:t>
            </a:r>
            <a:endParaRPr sz="3600" b="1" dirty="0">
              <a:solidFill>
                <a:srgbClr val="FF0000"/>
              </a:solidFill>
            </a:endParaRPr>
          </a:p>
        </p:txBody>
      </p:sp>
      <p:sp>
        <p:nvSpPr>
          <p:cNvPr id="3" name="object 3"/>
          <p:cNvSpPr txBox="1"/>
          <p:nvPr/>
        </p:nvSpPr>
        <p:spPr>
          <a:xfrm>
            <a:off x="152400" y="457200"/>
            <a:ext cx="8763000" cy="3059812"/>
          </a:xfrm>
          <a:prstGeom prst="rect">
            <a:avLst/>
          </a:prstGeom>
        </p:spPr>
        <p:txBody>
          <a:bodyPr vert="horz" wrap="square" lIns="0" tIns="88900" rIns="0" bIns="0" rtlCol="0">
            <a:spAutoFit/>
          </a:bodyPr>
          <a:lstStyle/>
          <a:p>
            <a:pPr marL="12700">
              <a:lnSpc>
                <a:spcPct val="100000"/>
              </a:lnSpc>
              <a:spcBef>
                <a:spcPts val="700"/>
              </a:spcBef>
            </a:pPr>
            <a:r>
              <a:rPr sz="2400" dirty="0">
                <a:cs typeface="Arial"/>
              </a:rPr>
              <a:t>For </a:t>
            </a:r>
            <a:r>
              <a:rPr sz="2400" spc="-5" dirty="0">
                <a:cs typeface="Arial"/>
              </a:rPr>
              <a:t>fixed </a:t>
            </a:r>
            <a:r>
              <a:rPr sz="2400" dirty="0">
                <a:cs typeface="Arial"/>
              </a:rPr>
              <a:t>channel and </a:t>
            </a:r>
            <a:r>
              <a:rPr sz="2400" spc="5" dirty="0">
                <a:cs typeface="Arial"/>
              </a:rPr>
              <a:t>traffic from </a:t>
            </a:r>
            <a:r>
              <a:rPr sz="2400" dirty="0">
                <a:cs typeface="Arial"/>
              </a:rPr>
              <a:t>N</a:t>
            </a:r>
            <a:r>
              <a:rPr sz="2400" spc="-204" dirty="0">
                <a:cs typeface="Arial"/>
              </a:rPr>
              <a:t> </a:t>
            </a:r>
            <a:r>
              <a:rPr sz="2400" dirty="0">
                <a:cs typeface="Arial"/>
              </a:rPr>
              <a:t>users</a:t>
            </a:r>
          </a:p>
          <a:p>
            <a:pPr marL="469900" indent="-457200">
              <a:lnSpc>
                <a:spcPct val="100000"/>
              </a:lnSpc>
              <a:spcBef>
                <a:spcPts val="600"/>
              </a:spcBef>
              <a:buClr>
                <a:srgbClr val="0000FF"/>
              </a:buClr>
              <a:buChar char="•"/>
              <a:tabLst>
                <a:tab pos="469900" algn="l"/>
                <a:tab pos="470534" algn="l"/>
              </a:tabLst>
            </a:pPr>
            <a:r>
              <a:rPr sz="2400" spc="-10" dirty="0">
                <a:cs typeface="Arial"/>
              </a:rPr>
              <a:t>Divide </a:t>
            </a:r>
            <a:r>
              <a:rPr sz="2400" dirty="0">
                <a:cs typeface="Arial"/>
              </a:rPr>
              <a:t>up </a:t>
            </a:r>
            <a:r>
              <a:rPr sz="2400" spc="-5" dirty="0">
                <a:cs typeface="Arial"/>
              </a:rPr>
              <a:t>bandwidth </a:t>
            </a:r>
            <a:r>
              <a:rPr sz="2400" dirty="0">
                <a:cs typeface="Arial"/>
              </a:rPr>
              <a:t>using FTM, TDM, </a:t>
            </a:r>
            <a:r>
              <a:rPr sz="2400" spc="-5" dirty="0">
                <a:cs typeface="Arial"/>
              </a:rPr>
              <a:t>CDMA,</a:t>
            </a:r>
            <a:r>
              <a:rPr sz="2400" spc="-45" dirty="0">
                <a:cs typeface="Arial"/>
              </a:rPr>
              <a:t> </a:t>
            </a:r>
            <a:r>
              <a:rPr sz="2400" dirty="0">
                <a:cs typeface="Arial"/>
              </a:rPr>
              <a:t>etc.</a:t>
            </a:r>
          </a:p>
          <a:p>
            <a:pPr marL="469900" indent="-457200">
              <a:lnSpc>
                <a:spcPct val="100000"/>
              </a:lnSpc>
              <a:spcBef>
                <a:spcPts val="605"/>
              </a:spcBef>
              <a:buClr>
                <a:srgbClr val="0000FF"/>
              </a:buClr>
              <a:buChar char="•"/>
              <a:tabLst>
                <a:tab pos="469900" algn="l"/>
                <a:tab pos="470534" algn="l"/>
              </a:tabLst>
            </a:pPr>
            <a:r>
              <a:rPr sz="2400" dirty="0">
                <a:cs typeface="Arial"/>
              </a:rPr>
              <a:t>This </a:t>
            </a:r>
            <a:r>
              <a:rPr sz="2400" spc="-5" dirty="0">
                <a:cs typeface="Arial"/>
              </a:rPr>
              <a:t>is a </a:t>
            </a:r>
            <a:r>
              <a:rPr sz="2400" dirty="0">
                <a:cs typeface="Arial"/>
              </a:rPr>
              <a:t>static allocation, </a:t>
            </a:r>
            <a:r>
              <a:rPr sz="2400" spc="-5" dirty="0">
                <a:cs typeface="Arial"/>
              </a:rPr>
              <a:t>e.g., </a:t>
            </a:r>
            <a:r>
              <a:rPr sz="2400" dirty="0">
                <a:cs typeface="Arial"/>
              </a:rPr>
              <a:t>FM</a:t>
            </a:r>
            <a:r>
              <a:rPr sz="2400" spc="-120" dirty="0">
                <a:cs typeface="Arial"/>
              </a:rPr>
              <a:t> </a:t>
            </a:r>
            <a:r>
              <a:rPr sz="2400" dirty="0">
                <a:cs typeface="Arial"/>
              </a:rPr>
              <a:t>radio</a:t>
            </a:r>
            <a:endParaRPr lang="en-US" sz="2400" dirty="0">
              <a:cs typeface="Arial"/>
            </a:endParaRPr>
          </a:p>
          <a:p>
            <a:pPr marL="469900" indent="-457200">
              <a:lnSpc>
                <a:spcPct val="100000"/>
              </a:lnSpc>
              <a:spcBef>
                <a:spcPts val="605"/>
              </a:spcBef>
              <a:buClr>
                <a:srgbClr val="0000FF"/>
              </a:buClr>
              <a:buChar char="•"/>
              <a:tabLst>
                <a:tab pos="469900" algn="l"/>
                <a:tab pos="470534" algn="l"/>
              </a:tabLst>
            </a:pPr>
            <a:r>
              <a:rPr sz="2400" dirty="0">
                <a:cs typeface="Arial"/>
              </a:rPr>
              <a:t>This static allocation performs </a:t>
            </a:r>
            <a:r>
              <a:rPr sz="2400" spc="-5" dirty="0">
                <a:cs typeface="Arial"/>
              </a:rPr>
              <a:t>poorly </a:t>
            </a:r>
            <a:r>
              <a:rPr sz="2400" spc="10" dirty="0">
                <a:cs typeface="Arial"/>
              </a:rPr>
              <a:t>for </a:t>
            </a:r>
            <a:r>
              <a:rPr sz="2400" dirty="0">
                <a:cs typeface="Arial"/>
              </a:rPr>
              <a:t>bursty</a:t>
            </a:r>
            <a:r>
              <a:rPr sz="2400" spc="-125" dirty="0">
                <a:cs typeface="Arial"/>
              </a:rPr>
              <a:t> </a:t>
            </a:r>
            <a:r>
              <a:rPr sz="2400" spc="5" dirty="0">
                <a:cs typeface="Arial"/>
              </a:rPr>
              <a:t>traffic</a:t>
            </a:r>
            <a:endParaRPr sz="2400" dirty="0">
              <a:cs typeface="Arial"/>
            </a:endParaRPr>
          </a:p>
          <a:p>
            <a:pPr marL="469900" indent="-457200">
              <a:lnSpc>
                <a:spcPct val="100000"/>
              </a:lnSpc>
              <a:spcBef>
                <a:spcPts val="600"/>
              </a:spcBef>
              <a:buClr>
                <a:srgbClr val="0000FF"/>
              </a:buClr>
              <a:buChar char="•"/>
              <a:tabLst>
                <a:tab pos="469900" algn="l"/>
                <a:tab pos="470534" algn="l"/>
              </a:tabLst>
            </a:pPr>
            <a:r>
              <a:rPr sz="2400" dirty="0">
                <a:cs typeface="Arial"/>
              </a:rPr>
              <a:t>Allocation to a user </a:t>
            </a:r>
            <a:r>
              <a:rPr sz="2400" spc="-10" dirty="0">
                <a:cs typeface="Arial"/>
              </a:rPr>
              <a:t>will </a:t>
            </a:r>
            <a:r>
              <a:rPr sz="2400" dirty="0">
                <a:cs typeface="Arial"/>
              </a:rPr>
              <a:t>sometimes </a:t>
            </a:r>
            <a:r>
              <a:rPr sz="2400" spc="-10" dirty="0">
                <a:cs typeface="Arial"/>
              </a:rPr>
              <a:t>go</a:t>
            </a:r>
            <a:r>
              <a:rPr sz="2400" spc="-65" dirty="0">
                <a:cs typeface="Arial"/>
              </a:rPr>
              <a:t> </a:t>
            </a:r>
            <a:r>
              <a:rPr sz="2400" dirty="0">
                <a:cs typeface="Arial"/>
              </a:rPr>
              <a:t>unused</a:t>
            </a:r>
            <a:r>
              <a:rPr lang="en-US" sz="2400" dirty="0">
                <a:cs typeface="Arial"/>
              </a:rPr>
              <a:t>.</a:t>
            </a:r>
          </a:p>
          <a:p>
            <a:pPr marL="469900" indent="-457200">
              <a:lnSpc>
                <a:spcPct val="100000"/>
              </a:lnSpc>
              <a:spcBef>
                <a:spcPts val="600"/>
              </a:spcBef>
              <a:buClr>
                <a:srgbClr val="0000FF"/>
              </a:buClr>
              <a:buChar char="•"/>
              <a:tabLst>
                <a:tab pos="469900" algn="l"/>
                <a:tab pos="470534" algn="l"/>
              </a:tabLst>
            </a:pPr>
            <a:r>
              <a:rPr lang="en-US" sz="2400" b="1" spc="-5" dirty="0">
                <a:solidFill>
                  <a:srgbClr val="FF0000"/>
                </a:solidFill>
                <a:cs typeface="Arial"/>
              </a:rPr>
              <a:t>Dynamic </a:t>
            </a:r>
            <a:r>
              <a:rPr lang="en-US" sz="2400" b="1" dirty="0">
                <a:solidFill>
                  <a:srgbClr val="FF0000"/>
                </a:solidFill>
                <a:cs typeface="Arial"/>
              </a:rPr>
              <a:t>allocation Assumptions </a:t>
            </a:r>
            <a:r>
              <a:rPr lang="en-US" sz="2400" spc="-15" dirty="0">
                <a:cs typeface="Arial"/>
              </a:rPr>
              <a:t>gives </a:t>
            </a:r>
            <a:r>
              <a:rPr lang="en-US" sz="2400" dirty="0">
                <a:cs typeface="Arial"/>
              </a:rPr>
              <a:t>the channel to a user</a:t>
            </a:r>
            <a:r>
              <a:rPr lang="en-US" sz="2400" spc="-35" dirty="0">
                <a:cs typeface="Arial"/>
              </a:rPr>
              <a:t> </a:t>
            </a:r>
            <a:r>
              <a:rPr lang="en-US" sz="2400" spc="-10" dirty="0">
                <a:cs typeface="Arial"/>
              </a:rPr>
              <a:t>when </a:t>
            </a:r>
            <a:r>
              <a:rPr lang="en-US" sz="2400" dirty="0">
                <a:cs typeface="Arial"/>
              </a:rPr>
              <a:t>they need it. Potentially </a:t>
            </a:r>
            <a:r>
              <a:rPr lang="en-US" sz="2400" spc="-5" dirty="0">
                <a:cs typeface="Arial"/>
              </a:rPr>
              <a:t>N </a:t>
            </a:r>
            <a:r>
              <a:rPr lang="en-US" sz="2400" dirty="0">
                <a:cs typeface="Arial"/>
              </a:rPr>
              <a:t>times as </a:t>
            </a:r>
            <a:r>
              <a:rPr lang="en-US" sz="2400" spc="5" dirty="0">
                <a:cs typeface="Arial"/>
              </a:rPr>
              <a:t>efficient </a:t>
            </a:r>
            <a:r>
              <a:rPr lang="en-US" sz="2400" spc="10" dirty="0">
                <a:cs typeface="Arial"/>
              </a:rPr>
              <a:t>for </a:t>
            </a:r>
            <a:r>
              <a:rPr lang="en-US" sz="2400" spc="-5" dirty="0">
                <a:cs typeface="Arial"/>
              </a:rPr>
              <a:t>N</a:t>
            </a:r>
            <a:r>
              <a:rPr lang="en-US" sz="2400" spc="-285" dirty="0">
                <a:cs typeface="Arial"/>
              </a:rPr>
              <a:t> </a:t>
            </a:r>
            <a:r>
              <a:rPr lang="en-US" sz="2400" dirty="0">
                <a:cs typeface="Arial"/>
              </a:rPr>
              <a:t>users.</a:t>
            </a:r>
            <a:endParaRPr sz="2400" dirty="0">
              <a:cs typeface="Arial"/>
            </a:endParaRPr>
          </a:p>
        </p:txBody>
      </p:sp>
      <p:graphicFrame>
        <p:nvGraphicFramePr>
          <p:cNvPr id="4" name="object 4"/>
          <p:cNvGraphicFramePr>
            <a:graphicFrameLocks noGrp="1"/>
          </p:cNvGraphicFramePr>
          <p:nvPr/>
        </p:nvGraphicFramePr>
        <p:xfrm>
          <a:off x="685800" y="3727301"/>
          <a:ext cx="7479477" cy="2978299"/>
        </p:xfrm>
        <a:graphic>
          <a:graphicData uri="http://schemas.openxmlformats.org/drawingml/2006/table">
            <a:tbl>
              <a:tblPr firstRow="1" bandRow="1">
                <a:tableStyleId>{2D5ABB26-0587-4C30-8999-92F81FD0307C}</a:tableStyleId>
              </a:tblPr>
              <a:tblGrid>
                <a:gridCol w="3040380">
                  <a:extLst>
                    <a:ext uri="{9D8B030D-6E8A-4147-A177-3AD203B41FA5}">
                      <a16:colId xmlns:a16="http://schemas.microsoft.com/office/drawing/2014/main" val="20000"/>
                    </a:ext>
                  </a:extLst>
                </a:gridCol>
                <a:gridCol w="4439097">
                  <a:extLst>
                    <a:ext uri="{9D8B030D-6E8A-4147-A177-3AD203B41FA5}">
                      <a16:colId xmlns:a16="http://schemas.microsoft.com/office/drawing/2014/main" val="20001"/>
                    </a:ext>
                  </a:extLst>
                </a:gridCol>
              </a:tblGrid>
              <a:tr h="262791">
                <a:tc>
                  <a:txBody>
                    <a:bodyPr/>
                    <a:lstStyle/>
                    <a:p>
                      <a:pPr marL="101600">
                        <a:lnSpc>
                          <a:spcPct val="100000"/>
                        </a:lnSpc>
                        <a:spcBef>
                          <a:spcPts val="325"/>
                        </a:spcBef>
                      </a:pPr>
                      <a:r>
                        <a:rPr sz="1800" b="1" spc="-5" dirty="0">
                          <a:latin typeface="Arial"/>
                          <a:cs typeface="Arial"/>
                        </a:rPr>
                        <a:t>Assumption</a:t>
                      </a:r>
                      <a:endParaRPr sz="1800" dirty="0">
                        <a:latin typeface="Arial"/>
                        <a:cs typeface="Arial"/>
                      </a:endParaRPr>
                    </a:p>
                  </a:txBody>
                  <a:tcPr marL="0" marR="0" marT="41275" marB="0">
                    <a:lnL w="19050">
                      <a:solidFill>
                        <a:srgbClr val="7E7E7E"/>
                      </a:solidFill>
                      <a:prstDash val="solid"/>
                    </a:lnL>
                    <a:lnR w="19050">
                      <a:solidFill>
                        <a:srgbClr val="7E7E7E"/>
                      </a:solidFill>
                      <a:prstDash val="solid"/>
                    </a:lnR>
                    <a:lnT w="19050">
                      <a:solidFill>
                        <a:srgbClr val="7E7E7E"/>
                      </a:solidFill>
                      <a:prstDash val="solid"/>
                    </a:lnT>
                    <a:lnB w="19050">
                      <a:solidFill>
                        <a:srgbClr val="7E7E7E"/>
                      </a:solidFill>
                      <a:prstDash val="solid"/>
                    </a:lnB>
                  </a:tcPr>
                </a:tc>
                <a:tc>
                  <a:txBody>
                    <a:bodyPr/>
                    <a:lstStyle/>
                    <a:p>
                      <a:pPr marL="101600">
                        <a:lnSpc>
                          <a:spcPct val="100000"/>
                        </a:lnSpc>
                        <a:spcBef>
                          <a:spcPts val="325"/>
                        </a:spcBef>
                      </a:pPr>
                      <a:r>
                        <a:rPr sz="1800" b="1" dirty="0">
                          <a:latin typeface="Arial"/>
                          <a:cs typeface="Arial"/>
                        </a:rPr>
                        <a:t>Implication</a:t>
                      </a:r>
                      <a:endParaRPr sz="1800">
                        <a:latin typeface="Arial"/>
                        <a:cs typeface="Arial"/>
                      </a:endParaRPr>
                    </a:p>
                  </a:txBody>
                  <a:tcPr marL="0" marR="0" marT="41275" marB="0">
                    <a:lnL w="19050">
                      <a:solidFill>
                        <a:srgbClr val="7E7E7E"/>
                      </a:solidFill>
                      <a:prstDash val="solid"/>
                    </a:lnL>
                    <a:lnR w="19050">
                      <a:solidFill>
                        <a:srgbClr val="7E7E7E"/>
                      </a:solidFill>
                      <a:prstDash val="solid"/>
                    </a:lnR>
                    <a:lnT w="19050">
                      <a:solidFill>
                        <a:srgbClr val="7E7E7E"/>
                      </a:solidFill>
                      <a:prstDash val="solid"/>
                    </a:lnT>
                    <a:lnB w="19050">
                      <a:solidFill>
                        <a:srgbClr val="7E7E7E"/>
                      </a:solidFill>
                      <a:prstDash val="solid"/>
                    </a:lnB>
                  </a:tcPr>
                </a:tc>
                <a:extLst>
                  <a:ext uri="{0D108BD9-81ED-4DB2-BD59-A6C34878D82A}">
                    <a16:rowId xmlns:a16="http://schemas.microsoft.com/office/drawing/2014/main" val="10000"/>
                  </a:ext>
                </a:extLst>
              </a:tr>
              <a:tr h="491214">
                <a:tc>
                  <a:txBody>
                    <a:bodyPr/>
                    <a:lstStyle/>
                    <a:p>
                      <a:pPr marL="101600">
                        <a:lnSpc>
                          <a:spcPct val="100000"/>
                        </a:lnSpc>
                        <a:spcBef>
                          <a:spcPts val="325"/>
                        </a:spcBef>
                      </a:pPr>
                      <a:r>
                        <a:rPr sz="1800" dirty="0">
                          <a:latin typeface="Arial"/>
                          <a:cs typeface="Arial"/>
                        </a:rPr>
                        <a:t>Independent</a:t>
                      </a:r>
                      <a:endParaRPr sz="1800">
                        <a:latin typeface="Arial"/>
                        <a:cs typeface="Arial"/>
                      </a:endParaRPr>
                    </a:p>
                    <a:p>
                      <a:pPr marL="101600">
                        <a:lnSpc>
                          <a:spcPct val="100000"/>
                        </a:lnSpc>
                      </a:pPr>
                      <a:r>
                        <a:rPr sz="1800" spc="-5" dirty="0">
                          <a:latin typeface="Arial"/>
                          <a:cs typeface="Arial"/>
                        </a:rPr>
                        <a:t>traffic</a:t>
                      </a:r>
                      <a:endParaRPr sz="1800">
                        <a:latin typeface="Arial"/>
                        <a:cs typeface="Arial"/>
                      </a:endParaRPr>
                    </a:p>
                  </a:txBody>
                  <a:tcPr marL="0" marR="0" marT="41275" marB="0">
                    <a:lnL w="19050">
                      <a:solidFill>
                        <a:srgbClr val="7E7E7E"/>
                      </a:solidFill>
                      <a:prstDash val="solid"/>
                    </a:lnL>
                    <a:lnR w="19050">
                      <a:solidFill>
                        <a:srgbClr val="7E7E7E"/>
                      </a:solidFill>
                      <a:prstDash val="solid"/>
                    </a:lnR>
                    <a:lnT w="19050">
                      <a:solidFill>
                        <a:srgbClr val="7E7E7E"/>
                      </a:solidFill>
                      <a:prstDash val="solid"/>
                    </a:lnT>
                    <a:lnB w="19050">
                      <a:solidFill>
                        <a:srgbClr val="7E7E7E"/>
                      </a:solidFill>
                      <a:prstDash val="solid"/>
                    </a:lnB>
                  </a:tcPr>
                </a:tc>
                <a:tc>
                  <a:txBody>
                    <a:bodyPr/>
                    <a:lstStyle/>
                    <a:p>
                      <a:pPr marL="101600">
                        <a:lnSpc>
                          <a:spcPct val="100000"/>
                        </a:lnSpc>
                        <a:spcBef>
                          <a:spcPts val="325"/>
                        </a:spcBef>
                      </a:pPr>
                      <a:r>
                        <a:rPr sz="1800" spc="-5" dirty="0">
                          <a:latin typeface="Arial"/>
                          <a:cs typeface="Arial"/>
                        </a:rPr>
                        <a:t>Often </a:t>
                      </a:r>
                      <a:r>
                        <a:rPr sz="1800" dirty="0">
                          <a:latin typeface="Arial"/>
                          <a:cs typeface="Arial"/>
                        </a:rPr>
                        <a:t>not a good model, but permits</a:t>
                      </a:r>
                      <a:r>
                        <a:rPr sz="1800" spc="-200" dirty="0">
                          <a:latin typeface="Arial"/>
                          <a:cs typeface="Arial"/>
                        </a:rPr>
                        <a:t> </a:t>
                      </a:r>
                      <a:r>
                        <a:rPr sz="1800" dirty="0">
                          <a:latin typeface="Arial"/>
                          <a:cs typeface="Arial"/>
                        </a:rPr>
                        <a:t>analysis</a:t>
                      </a:r>
                      <a:endParaRPr sz="1800">
                        <a:latin typeface="Arial"/>
                        <a:cs typeface="Arial"/>
                      </a:endParaRPr>
                    </a:p>
                  </a:txBody>
                  <a:tcPr marL="0" marR="0" marT="41275" marB="0">
                    <a:lnL w="19050">
                      <a:solidFill>
                        <a:srgbClr val="7E7E7E"/>
                      </a:solidFill>
                      <a:prstDash val="solid"/>
                    </a:lnL>
                    <a:lnR w="19050">
                      <a:solidFill>
                        <a:srgbClr val="7E7E7E"/>
                      </a:solidFill>
                      <a:prstDash val="solid"/>
                    </a:lnR>
                    <a:lnT w="19050">
                      <a:solidFill>
                        <a:srgbClr val="7E7E7E"/>
                      </a:solidFill>
                      <a:prstDash val="solid"/>
                    </a:lnT>
                    <a:lnB w="19050">
                      <a:solidFill>
                        <a:srgbClr val="7E7E7E"/>
                      </a:solidFill>
                      <a:prstDash val="solid"/>
                    </a:lnB>
                  </a:tcPr>
                </a:tc>
                <a:extLst>
                  <a:ext uri="{0D108BD9-81ED-4DB2-BD59-A6C34878D82A}">
                    <a16:rowId xmlns:a16="http://schemas.microsoft.com/office/drawing/2014/main" val="10001"/>
                  </a:ext>
                </a:extLst>
              </a:tr>
              <a:tr h="262791">
                <a:tc>
                  <a:txBody>
                    <a:bodyPr/>
                    <a:lstStyle/>
                    <a:p>
                      <a:pPr marL="101600">
                        <a:lnSpc>
                          <a:spcPct val="100000"/>
                        </a:lnSpc>
                        <a:spcBef>
                          <a:spcPts val="325"/>
                        </a:spcBef>
                      </a:pPr>
                      <a:r>
                        <a:rPr sz="1800" dirty="0">
                          <a:latin typeface="Arial"/>
                          <a:cs typeface="Arial"/>
                        </a:rPr>
                        <a:t>Single</a:t>
                      </a:r>
                      <a:r>
                        <a:rPr sz="1800" spc="-75" dirty="0">
                          <a:latin typeface="Arial"/>
                          <a:cs typeface="Arial"/>
                        </a:rPr>
                        <a:t> </a:t>
                      </a:r>
                      <a:r>
                        <a:rPr sz="1800" dirty="0">
                          <a:latin typeface="Arial"/>
                          <a:cs typeface="Arial"/>
                        </a:rPr>
                        <a:t>channel</a:t>
                      </a:r>
                      <a:endParaRPr sz="1800">
                        <a:latin typeface="Arial"/>
                        <a:cs typeface="Arial"/>
                      </a:endParaRPr>
                    </a:p>
                  </a:txBody>
                  <a:tcPr marL="0" marR="0" marT="41275" marB="0">
                    <a:lnL w="19050">
                      <a:solidFill>
                        <a:srgbClr val="7E7E7E"/>
                      </a:solidFill>
                      <a:prstDash val="solid"/>
                    </a:lnL>
                    <a:lnR w="19050">
                      <a:solidFill>
                        <a:srgbClr val="7E7E7E"/>
                      </a:solidFill>
                      <a:prstDash val="solid"/>
                    </a:lnR>
                    <a:lnT w="19050">
                      <a:solidFill>
                        <a:srgbClr val="7E7E7E"/>
                      </a:solidFill>
                      <a:prstDash val="solid"/>
                    </a:lnT>
                    <a:lnB w="19050">
                      <a:solidFill>
                        <a:srgbClr val="7E7E7E"/>
                      </a:solidFill>
                      <a:prstDash val="solid"/>
                    </a:lnB>
                  </a:tcPr>
                </a:tc>
                <a:tc>
                  <a:txBody>
                    <a:bodyPr/>
                    <a:lstStyle/>
                    <a:p>
                      <a:pPr marL="101600">
                        <a:lnSpc>
                          <a:spcPct val="100000"/>
                        </a:lnSpc>
                        <a:spcBef>
                          <a:spcPts val="325"/>
                        </a:spcBef>
                      </a:pPr>
                      <a:r>
                        <a:rPr sz="1800" dirty="0">
                          <a:latin typeface="Arial"/>
                          <a:cs typeface="Arial"/>
                        </a:rPr>
                        <a:t>No </a:t>
                      </a:r>
                      <a:r>
                        <a:rPr sz="1800" spc="-5" dirty="0">
                          <a:latin typeface="Arial"/>
                          <a:cs typeface="Arial"/>
                        </a:rPr>
                        <a:t>external </a:t>
                      </a:r>
                      <a:r>
                        <a:rPr sz="1800" spc="-10" dirty="0">
                          <a:latin typeface="Arial"/>
                          <a:cs typeface="Arial"/>
                        </a:rPr>
                        <a:t>way </a:t>
                      </a:r>
                      <a:r>
                        <a:rPr sz="1800" dirty="0">
                          <a:latin typeface="Arial"/>
                          <a:cs typeface="Arial"/>
                        </a:rPr>
                        <a:t>to coordinate</a:t>
                      </a:r>
                      <a:r>
                        <a:rPr sz="1800" spc="-65" dirty="0">
                          <a:latin typeface="Arial"/>
                          <a:cs typeface="Arial"/>
                        </a:rPr>
                        <a:t> </a:t>
                      </a:r>
                      <a:r>
                        <a:rPr sz="1800" dirty="0">
                          <a:latin typeface="Arial"/>
                          <a:cs typeface="Arial"/>
                        </a:rPr>
                        <a:t>senders</a:t>
                      </a:r>
                      <a:endParaRPr sz="1800">
                        <a:latin typeface="Arial"/>
                        <a:cs typeface="Arial"/>
                      </a:endParaRPr>
                    </a:p>
                  </a:txBody>
                  <a:tcPr marL="0" marR="0" marT="41275" marB="0">
                    <a:lnL w="19050">
                      <a:solidFill>
                        <a:srgbClr val="7E7E7E"/>
                      </a:solidFill>
                      <a:prstDash val="solid"/>
                    </a:lnL>
                    <a:lnR w="19050">
                      <a:solidFill>
                        <a:srgbClr val="7E7E7E"/>
                      </a:solidFill>
                      <a:prstDash val="solid"/>
                    </a:lnR>
                    <a:lnT w="19050">
                      <a:solidFill>
                        <a:srgbClr val="7E7E7E"/>
                      </a:solidFill>
                      <a:prstDash val="solid"/>
                    </a:lnT>
                    <a:lnB w="19050">
                      <a:solidFill>
                        <a:srgbClr val="7E7E7E"/>
                      </a:solidFill>
                      <a:prstDash val="solid"/>
                    </a:lnB>
                  </a:tcPr>
                </a:tc>
                <a:extLst>
                  <a:ext uri="{0D108BD9-81ED-4DB2-BD59-A6C34878D82A}">
                    <a16:rowId xmlns:a16="http://schemas.microsoft.com/office/drawing/2014/main" val="10002"/>
                  </a:ext>
                </a:extLst>
              </a:tr>
              <a:tr h="720165">
                <a:tc>
                  <a:txBody>
                    <a:bodyPr/>
                    <a:lstStyle/>
                    <a:p>
                      <a:pPr marL="101600" marR="429259">
                        <a:lnSpc>
                          <a:spcPct val="100000"/>
                        </a:lnSpc>
                        <a:spcBef>
                          <a:spcPts val="330"/>
                        </a:spcBef>
                      </a:pPr>
                      <a:r>
                        <a:rPr sz="1800" spc="-10" dirty="0">
                          <a:latin typeface="Arial"/>
                          <a:cs typeface="Arial"/>
                        </a:rPr>
                        <a:t>O</a:t>
                      </a:r>
                      <a:r>
                        <a:rPr sz="1800" spc="5" dirty="0">
                          <a:latin typeface="Arial"/>
                          <a:cs typeface="Arial"/>
                        </a:rPr>
                        <a:t>b</a:t>
                      </a:r>
                      <a:r>
                        <a:rPr sz="1800" spc="10" dirty="0">
                          <a:latin typeface="Arial"/>
                          <a:cs typeface="Arial"/>
                        </a:rPr>
                        <a:t>s</a:t>
                      </a:r>
                      <a:r>
                        <a:rPr sz="1800" spc="5" dirty="0">
                          <a:latin typeface="Arial"/>
                          <a:cs typeface="Arial"/>
                        </a:rPr>
                        <a:t>e</a:t>
                      </a:r>
                      <a:r>
                        <a:rPr sz="1800" dirty="0">
                          <a:latin typeface="Arial"/>
                          <a:cs typeface="Arial"/>
                        </a:rPr>
                        <a:t>r</a:t>
                      </a:r>
                      <a:r>
                        <a:rPr sz="1800" spc="-15" dirty="0">
                          <a:latin typeface="Arial"/>
                          <a:cs typeface="Arial"/>
                        </a:rPr>
                        <a:t>v</a:t>
                      </a:r>
                      <a:r>
                        <a:rPr sz="1800" spc="5" dirty="0">
                          <a:latin typeface="Arial"/>
                          <a:cs typeface="Arial"/>
                        </a:rPr>
                        <a:t>abl</a:t>
                      </a:r>
                      <a:r>
                        <a:rPr sz="1800" dirty="0">
                          <a:latin typeface="Arial"/>
                          <a:cs typeface="Arial"/>
                        </a:rPr>
                        <a:t>e  </a:t>
                      </a:r>
                      <a:r>
                        <a:rPr sz="1800" spc="5" dirty="0">
                          <a:latin typeface="Arial"/>
                          <a:cs typeface="Arial"/>
                        </a:rPr>
                        <a:t>collisions</a:t>
                      </a:r>
                      <a:endParaRPr sz="1800">
                        <a:latin typeface="Arial"/>
                        <a:cs typeface="Arial"/>
                      </a:endParaRPr>
                    </a:p>
                  </a:txBody>
                  <a:tcPr marL="0" marR="0" marT="41910" marB="0">
                    <a:lnL w="19050">
                      <a:solidFill>
                        <a:srgbClr val="7E7E7E"/>
                      </a:solidFill>
                      <a:prstDash val="solid"/>
                    </a:lnL>
                    <a:lnR w="19050">
                      <a:solidFill>
                        <a:srgbClr val="7E7E7E"/>
                      </a:solidFill>
                      <a:prstDash val="solid"/>
                    </a:lnR>
                    <a:lnT w="19050">
                      <a:solidFill>
                        <a:srgbClr val="7E7E7E"/>
                      </a:solidFill>
                      <a:prstDash val="solid"/>
                    </a:lnT>
                    <a:lnB w="19050">
                      <a:solidFill>
                        <a:srgbClr val="7E7E7E"/>
                      </a:solidFill>
                      <a:prstDash val="solid"/>
                    </a:lnB>
                  </a:tcPr>
                </a:tc>
                <a:tc>
                  <a:txBody>
                    <a:bodyPr/>
                    <a:lstStyle/>
                    <a:p>
                      <a:pPr marL="101600">
                        <a:lnSpc>
                          <a:spcPct val="100000"/>
                        </a:lnSpc>
                        <a:spcBef>
                          <a:spcPts val="330"/>
                        </a:spcBef>
                      </a:pPr>
                      <a:r>
                        <a:rPr sz="1800" dirty="0">
                          <a:latin typeface="Arial"/>
                          <a:cs typeface="Arial"/>
                        </a:rPr>
                        <a:t>Needed for reliability; mechanisms</a:t>
                      </a:r>
                      <a:r>
                        <a:rPr sz="1800" spc="-155" dirty="0">
                          <a:latin typeface="Arial"/>
                          <a:cs typeface="Arial"/>
                        </a:rPr>
                        <a:t> </a:t>
                      </a:r>
                      <a:r>
                        <a:rPr sz="1800" spc="-5" dirty="0">
                          <a:latin typeface="Arial"/>
                          <a:cs typeface="Arial"/>
                        </a:rPr>
                        <a:t>vary</a:t>
                      </a:r>
                      <a:endParaRPr sz="1800">
                        <a:latin typeface="Arial"/>
                        <a:cs typeface="Arial"/>
                      </a:endParaRPr>
                    </a:p>
                  </a:txBody>
                  <a:tcPr marL="0" marR="0" marT="41910" marB="0">
                    <a:lnL w="19050">
                      <a:solidFill>
                        <a:srgbClr val="7E7E7E"/>
                      </a:solidFill>
                      <a:prstDash val="solid"/>
                    </a:lnL>
                    <a:lnR w="19050">
                      <a:solidFill>
                        <a:srgbClr val="7E7E7E"/>
                      </a:solidFill>
                      <a:prstDash val="solid"/>
                    </a:lnR>
                    <a:lnT w="19050">
                      <a:solidFill>
                        <a:srgbClr val="7E7E7E"/>
                      </a:solidFill>
                      <a:prstDash val="solid"/>
                    </a:lnT>
                    <a:lnB w="19050">
                      <a:solidFill>
                        <a:srgbClr val="7E7E7E"/>
                      </a:solidFill>
                      <a:prstDash val="solid"/>
                    </a:lnB>
                  </a:tcPr>
                </a:tc>
                <a:extLst>
                  <a:ext uri="{0D108BD9-81ED-4DB2-BD59-A6C34878D82A}">
                    <a16:rowId xmlns:a16="http://schemas.microsoft.com/office/drawing/2014/main" val="10003"/>
                  </a:ext>
                </a:extLst>
              </a:tr>
              <a:tr h="720165">
                <a:tc>
                  <a:txBody>
                    <a:bodyPr/>
                    <a:lstStyle/>
                    <a:p>
                      <a:pPr marL="101600" marR="179070">
                        <a:lnSpc>
                          <a:spcPct val="100000"/>
                        </a:lnSpc>
                        <a:spcBef>
                          <a:spcPts val="330"/>
                        </a:spcBef>
                      </a:pPr>
                      <a:r>
                        <a:rPr sz="1800" dirty="0">
                          <a:latin typeface="Arial"/>
                          <a:cs typeface="Arial"/>
                        </a:rPr>
                        <a:t>Continuous</a:t>
                      </a:r>
                      <a:r>
                        <a:rPr sz="1800" spc="-120" dirty="0">
                          <a:latin typeface="Arial"/>
                          <a:cs typeface="Arial"/>
                        </a:rPr>
                        <a:t> </a:t>
                      </a:r>
                      <a:r>
                        <a:rPr sz="1800" dirty="0">
                          <a:latin typeface="Arial"/>
                          <a:cs typeface="Arial"/>
                        </a:rPr>
                        <a:t>or  slotted</a:t>
                      </a:r>
                      <a:r>
                        <a:rPr sz="1800" spc="-50" dirty="0">
                          <a:latin typeface="Arial"/>
                          <a:cs typeface="Arial"/>
                        </a:rPr>
                        <a:t> </a:t>
                      </a:r>
                      <a:r>
                        <a:rPr sz="1800" dirty="0">
                          <a:latin typeface="Arial"/>
                          <a:cs typeface="Arial"/>
                        </a:rPr>
                        <a:t>time</a:t>
                      </a:r>
                      <a:endParaRPr sz="1800">
                        <a:latin typeface="Arial"/>
                        <a:cs typeface="Arial"/>
                      </a:endParaRPr>
                    </a:p>
                  </a:txBody>
                  <a:tcPr marL="0" marR="0" marT="41910" marB="0">
                    <a:lnL w="19050">
                      <a:solidFill>
                        <a:srgbClr val="7E7E7E"/>
                      </a:solidFill>
                      <a:prstDash val="solid"/>
                    </a:lnL>
                    <a:lnR w="19050">
                      <a:solidFill>
                        <a:srgbClr val="7E7E7E"/>
                      </a:solidFill>
                      <a:prstDash val="solid"/>
                    </a:lnR>
                    <a:lnT w="19050">
                      <a:solidFill>
                        <a:srgbClr val="7E7E7E"/>
                      </a:solidFill>
                      <a:prstDash val="solid"/>
                    </a:lnT>
                    <a:lnB w="19050">
                      <a:solidFill>
                        <a:srgbClr val="7E7E7E"/>
                      </a:solidFill>
                      <a:prstDash val="solid"/>
                    </a:lnB>
                  </a:tcPr>
                </a:tc>
                <a:tc>
                  <a:txBody>
                    <a:bodyPr/>
                    <a:lstStyle/>
                    <a:p>
                      <a:pPr marL="101600">
                        <a:lnSpc>
                          <a:spcPct val="100000"/>
                        </a:lnSpc>
                        <a:spcBef>
                          <a:spcPts val="330"/>
                        </a:spcBef>
                      </a:pPr>
                      <a:r>
                        <a:rPr sz="1800" dirty="0">
                          <a:latin typeface="Arial"/>
                          <a:cs typeface="Arial"/>
                        </a:rPr>
                        <a:t>Slotting may improve</a:t>
                      </a:r>
                      <a:r>
                        <a:rPr sz="1800" spc="-95" dirty="0">
                          <a:latin typeface="Arial"/>
                          <a:cs typeface="Arial"/>
                        </a:rPr>
                        <a:t> </a:t>
                      </a:r>
                      <a:r>
                        <a:rPr sz="1800" dirty="0">
                          <a:latin typeface="Arial"/>
                          <a:cs typeface="Arial"/>
                        </a:rPr>
                        <a:t>performance</a:t>
                      </a:r>
                      <a:endParaRPr sz="1800">
                        <a:latin typeface="Arial"/>
                        <a:cs typeface="Arial"/>
                      </a:endParaRPr>
                    </a:p>
                  </a:txBody>
                  <a:tcPr marL="0" marR="0" marT="41910" marB="0">
                    <a:lnL w="19050">
                      <a:solidFill>
                        <a:srgbClr val="7E7E7E"/>
                      </a:solidFill>
                      <a:prstDash val="solid"/>
                    </a:lnL>
                    <a:lnR w="19050">
                      <a:solidFill>
                        <a:srgbClr val="7E7E7E"/>
                      </a:solidFill>
                      <a:prstDash val="solid"/>
                    </a:lnR>
                    <a:lnT w="19050">
                      <a:solidFill>
                        <a:srgbClr val="7E7E7E"/>
                      </a:solidFill>
                      <a:prstDash val="solid"/>
                    </a:lnT>
                    <a:lnB w="19050">
                      <a:solidFill>
                        <a:srgbClr val="7E7E7E"/>
                      </a:solidFill>
                      <a:prstDash val="solid"/>
                    </a:lnB>
                  </a:tcPr>
                </a:tc>
                <a:extLst>
                  <a:ext uri="{0D108BD9-81ED-4DB2-BD59-A6C34878D82A}">
                    <a16:rowId xmlns:a16="http://schemas.microsoft.com/office/drawing/2014/main" val="10004"/>
                  </a:ext>
                </a:extLst>
              </a:tr>
              <a:tr h="263848">
                <a:tc>
                  <a:txBody>
                    <a:bodyPr/>
                    <a:lstStyle/>
                    <a:p>
                      <a:pPr marL="101600">
                        <a:lnSpc>
                          <a:spcPct val="100000"/>
                        </a:lnSpc>
                        <a:spcBef>
                          <a:spcPts val="334"/>
                        </a:spcBef>
                      </a:pPr>
                      <a:r>
                        <a:rPr sz="1800" dirty="0">
                          <a:latin typeface="Arial"/>
                          <a:cs typeface="Arial"/>
                        </a:rPr>
                        <a:t>Carrier</a:t>
                      </a:r>
                      <a:r>
                        <a:rPr sz="1800" spc="445" dirty="0">
                          <a:latin typeface="Arial"/>
                          <a:cs typeface="Arial"/>
                        </a:rPr>
                        <a:t> </a:t>
                      </a:r>
                      <a:r>
                        <a:rPr sz="1800" spc="5" dirty="0">
                          <a:latin typeface="Arial"/>
                          <a:cs typeface="Arial"/>
                        </a:rPr>
                        <a:t>sense</a:t>
                      </a:r>
                      <a:endParaRPr sz="1800" dirty="0">
                        <a:latin typeface="Arial"/>
                        <a:cs typeface="Arial"/>
                      </a:endParaRPr>
                    </a:p>
                  </a:txBody>
                  <a:tcPr marL="0" marR="0" marT="42544" marB="0">
                    <a:lnL w="19050">
                      <a:solidFill>
                        <a:srgbClr val="7E7E7E"/>
                      </a:solidFill>
                      <a:prstDash val="solid"/>
                    </a:lnL>
                    <a:lnR w="19050">
                      <a:solidFill>
                        <a:srgbClr val="7E7E7E"/>
                      </a:solidFill>
                      <a:prstDash val="solid"/>
                    </a:lnR>
                    <a:lnT w="19050">
                      <a:solidFill>
                        <a:srgbClr val="7E7E7E"/>
                      </a:solidFill>
                      <a:prstDash val="solid"/>
                    </a:lnT>
                    <a:lnB w="19050">
                      <a:solidFill>
                        <a:srgbClr val="7E7E7E"/>
                      </a:solidFill>
                      <a:prstDash val="solid"/>
                    </a:lnB>
                  </a:tcPr>
                </a:tc>
                <a:tc>
                  <a:txBody>
                    <a:bodyPr/>
                    <a:lstStyle/>
                    <a:p>
                      <a:pPr marL="101600">
                        <a:lnSpc>
                          <a:spcPct val="100000"/>
                        </a:lnSpc>
                        <a:spcBef>
                          <a:spcPts val="334"/>
                        </a:spcBef>
                      </a:pPr>
                      <a:r>
                        <a:rPr sz="1800" spc="-5" dirty="0">
                          <a:latin typeface="Arial"/>
                          <a:cs typeface="Arial"/>
                        </a:rPr>
                        <a:t>Can </a:t>
                      </a:r>
                      <a:r>
                        <a:rPr sz="1800" dirty="0">
                          <a:latin typeface="Arial"/>
                          <a:cs typeface="Arial"/>
                        </a:rPr>
                        <a:t>improve performance if</a:t>
                      </a:r>
                      <a:r>
                        <a:rPr sz="1800" spc="-110" dirty="0">
                          <a:latin typeface="Arial"/>
                          <a:cs typeface="Arial"/>
                        </a:rPr>
                        <a:t> </a:t>
                      </a:r>
                      <a:r>
                        <a:rPr sz="1800" dirty="0">
                          <a:latin typeface="Arial"/>
                          <a:cs typeface="Arial"/>
                        </a:rPr>
                        <a:t>available</a:t>
                      </a:r>
                    </a:p>
                  </a:txBody>
                  <a:tcPr marL="0" marR="0" marT="42544" marB="0">
                    <a:lnL w="19050">
                      <a:solidFill>
                        <a:srgbClr val="7E7E7E"/>
                      </a:solidFill>
                      <a:prstDash val="solid"/>
                    </a:lnL>
                    <a:lnR w="19050">
                      <a:solidFill>
                        <a:srgbClr val="7E7E7E"/>
                      </a:solidFill>
                      <a:prstDash val="solid"/>
                    </a:lnR>
                    <a:lnT w="19050">
                      <a:solidFill>
                        <a:srgbClr val="7E7E7E"/>
                      </a:solidFill>
                      <a:prstDash val="solid"/>
                    </a:lnT>
                    <a:lnB w="19050">
                      <a:solidFill>
                        <a:srgbClr val="7E7E7E"/>
                      </a:solidFill>
                      <a:prstDash val="solid"/>
                    </a:lnB>
                  </a:tcPr>
                </a:tc>
                <a:extLst>
                  <a:ext uri="{0D108BD9-81ED-4DB2-BD59-A6C34878D82A}">
                    <a16:rowId xmlns:a16="http://schemas.microsoft.com/office/drawing/2014/main" val="10005"/>
                  </a:ext>
                </a:extLst>
              </a:tr>
            </a:tbl>
          </a:graphicData>
        </a:graphic>
      </p:graphicFrame>
      <p:sp>
        <p:nvSpPr>
          <p:cNvPr id="7" name="Slide Number Placeholder 6"/>
          <p:cNvSpPr>
            <a:spLocks noGrp="1"/>
          </p:cNvSpPr>
          <p:nvPr>
            <p:ph type="sldNum" sz="quarter" idx="12"/>
          </p:nvPr>
        </p:nvSpPr>
        <p:spPr/>
        <p:txBody>
          <a:bodyPr/>
          <a:lstStyle/>
          <a:p>
            <a:fld id="{CA0281A3-FCAC-4568-8522-01ED5A03F9B3}"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81000"/>
            <a:ext cx="8534399"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FF0000"/>
                </a:solidFill>
              </a:rPr>
              <a:t>Multiple </a:t>
            </a:r>
            <a:r>
              <a:rPr b="1" dirty="0">
                <a:solidFill>
                  <a:srgbClr val="FF0000"/>
                </a:solidFill>
              </a:rPr>
              <a:t>Access</a:t>
            </a:r>
            <a:r>
              <a:rPr b="1" spc="-25" dirty="0">
                <a:solidFill>
                  <a:srgbClr val="FF0000"/>
                </a:solidFill>
              </a:rPr>
              <a:t> </a:t>
            </a:r>
            <a:r>
              <a:rPr b="1" spc="-5" dirty="0">
                <a:solidFill>
                  <a:srgbClr val="FF0000"/>
                </a:solidFill>
              </a:rPr>
              <a:t>Protocols</a:t>
            </a:r>
          </a:p>
        </p:txBody>
      </p:sp>
      <p:sp>
        <p:nvSpPr>
          <p:cNvPr id="3" name="object 3"/>
          <p:cNvSpPr txBox="1"/>
          <p:nvPr/>
        </p:nvSpPr>
        <p:spPr>
          <a:xfrm>
            <a:off x="1143000" y="1600200"/>
            <a:ext cx="5994400" cy="1797287"/>
          </a:xfrm>
          <a:prstGeom prst="rect">
            <a:avLst/>
          </a:prstGeom>
        </p:spPr>
        <p:txBody>
          <a:bodyPr vert="horz" wrap="square" lIns="0" tIns="88265" rIns="0" bIns="0" rtlCol="0">
            <a:spAutoFit/>
          </a:bodyPr>
          <a:lstStyle/>
          <a:p>
            <a:pPr marL="469900" indent="-457200">
              <a:lnSpc>
                <a:spcPct val="100000"/>
              </a:lnSpc>
              <a:spcBef>
                <a:spcPts val="695"/>
              </a:spcBef>
              <a:buClr>
                <a:srgbClr val="0000FF"/>
              </a:buClr>
              <a:buChar char="•"/>
              <a:tabLst>
                <a:tab pos="469265" algn="l"/>
                <a:tab pos="469900" algn="l"/>
              </a:tabLst>
            </a:pPr>
            <a:r>
              <a:rPr sz="2400">
                <a:latin typeface="Arial"/>
                <a:cs typeface="Arial"/>
              </a:rPr>
              <a:t>ALOHA</a:t>
            </a:r>
            <a:endParaRPr sz="2400" dirty="0">
              <a:latin typeface="Arial"/>
              <a:cs typeface="Arial"/>
            </a:endParaRPr>
          </a:p>
          <a:p>
            <a:pPr marL="469900" indent="-457200">
              <a:lnSpc>
                <a:spcPct val="100000"/>
              </a:lnSpc>
              <a:spcBef>
                <a:spcPts val="600"/>
              </a:spcBef>
              <a:buClr>
                <a:srgbClr val="0000FF"/>
              </a:buClr>
              <a:buChar char="•"/>
              <a:tabLst>
                <a:tab pos="469265" algn="l"/>
                <a:tab pos="469900" algn="l"/>
              </a:tabLst>
            </a:pPr>
            <a:r>
              <a:rPr sz="2400" dirty="0">
                <a:latin typeface="Arial"/>
                <a:cs typeface="Arial"/>
              </a:rPr>
              <a:t>CSMA </a:t>
            </a:r>
            <a:r>
              <a:rPr sz="2400" spc="-5" dirty="0">
                <a:latin typeface="Arial"/>
                <a:cs typeface="Arial"/>
              </a:rPr>
              <a:t>(Carrier </a:t>
            </a:r>
            <a:r>
              <a:rPr sz="2400" dirty="0">
                <a:latin typeface="Arial"/>
                <a:cs typeface="Arial"/>
              </a:rPr>
              <a:t>Sense Multiple </a:t>
            </a:r>
            <a:r>
              <a:rPr sz="2400">
                <a:latin typeface="Arial"/>
                <a:cs typeface="Arial"/>
              </a:rPr>
              <a:t>Access)</a:t>
            </a:r>
            <a:endParaRPr sz="2400" dirty="0">
              <a:latin typeface="Arial"/>
              <a:cs typeface="Arial"/>
            </a:endParaRPr>
          </a:p>
          <a:p>
            <a:pPr marL="469900" indent="-457200">
              <a:lnSpc>
                <a:spcPct val="100000"/>
              </a:lnSpc>
              <a:spcBef>
                <a:spcPts val="605"/>
              </a:spcBef>
              <a:buClr>
                <a:srgbClr val="0000FF"/>
              </a:buClr>
              <a:buChar char="•"/>
              <a:tabLst>
                <a:tab pos="469265" algn="l"/>
                <a:tab pos="469900" algn="l"/>
              </a:tabLst>
            </a:pPr>
            <a:r>
              <a:rPr sz="2400">
                <a:latin typeface="Arial"/>
                <a:cs typeface="Arial"/>
              </a:rPr>
              <a:t>Collision-free protocols</a:t>
            </a:r>
            <a:endParaRPr lang="en-US" sz="2400" dirty="0">
              <a:latin typeface="Arial"/>
              <a:cs typeface="Arial"/>
            </a:endParaRPr>
          </a:p>
          <a:p>
            <a:pPr marL="469900" indent="-457200">
              <a:lnSpc>
                <a:spcPct val="100000"/>
              </a:lnSpc>
              <a:spcBef>
                <a:spcPts val="605"/>
              </a:spcBef>
              <a:buClr>
                <a:srgbClr val="0000FF"/>
              </a:buClr>
              <a:buChar char="•"/>
              <a:tabLst>
                <a:tab pos="469265" algn="l"/>
                <a:tab pos="469900" algn="l"/>
              </a:tabLst>
            </a:pPr>
            <a:r>
              <a:rPr sz="2400">
                <a:latin typeface="Arial"/>
                <a:cs typeface="Arial"/>
              </a:rPr>
              <a:t>Limited-contention protocols</a:t>
            </a:r>
            <a:endParaRPr sz="2400" dirty="0">
              <a:latin typeface="Arial"/>
              <a:cs typeface="Arial"/>
            </a:endParaRPr>
          </a:p>
        </p:txBody>
      </p:sp>
      <p:sp>
        <p:nvSpPr>
          <p:cNvPr id="6" name="Slide Number Placeholder 5"/>
          <p:cNvSpPr>
            <a:spLocks noGrp="1"/>
          </p:cNvSpPr>
          <p:nvPr>
            <p:ph type="sldNum" sz="quarter" idx="12"/>
          </p:nvPr>
        </p:nvSpPr>
        <p:spPr/>
        <p:txBody>
          <a:bodyPr/>
          <a:lstStyle/>
          <a:p>
            <a:fld id="{CA0281A3-FCAC-4568-8522-01ED5A03F9B3}" type="slidenum">
              <a:rPr lang="en-US" smtClean="0"/>
              <a:pPr/>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1800" y="228600"/>
            <a:ext cx="3186939"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FF0000"/>
                </a:solidFill>
                <a:latin typeface="+mn-lt"/>
              </a:rPr>
              <a:t>ALOHA</a:t>
            </a:r>
            <a:endParaRPr b="1" dirty="0">
              <a:solidFill>
                <a:srgbClr val="FF0000"/>
              </a:solidFill>
              <a:latin typeface="+mn-lt"/>
            </a:endParaRPr>
          </a:p>
        </p:txBody>
      </p:sp>
      <p:sp>
        <p:nvSpPr>
          <p:cNvPr id="3" name="object 3"/>
          <p:cNvSpPr txBox="1"/>
          <p:nvPr/>
        </p:nvSpPr>
        <p:spPr>
          <a:xfrm>
            <a:off x="609600" y="1359153"/>
            <a:ext cx="8077200" cy="1199515"/>
          </a:xfrm>
          <a:prstGeom prst="rect">
            <a:avLst/>
          </a:prstGeom>
        </p:spPr>
        <p:txBody>
          <a:bodyPr vert="horz" wrap="square" lIns="0" tIns="12700" rIns="0" bIns="0" rtlCol="0">
            <a:spAutoFit/>
          </a:bodyPr>
          <a:lstStyle/>
          <a:p>
            <a:pPr marL="12700" marR="5080">
              <a:lnSpc>
                <a:spcPct val="100000"/>
              </a:lnSpc>
              <a:spcBef>
                <a:spcPts val="100"/>
              </a:spcBef>
            </a:pPr>
            <a:r>
              <a:rPr sz="2400" dirty="0">
                <a:cs typeface="Arial"/>
              </a:rPr>
              <a:t>In pure ALOHA, users transmit </a:t>
            </a:r>
            <a:r>
              <a:rPr sz="2400" spc="5" dirty="0">
                <a:cs typeface="Arial"/>
              </a:rPr>
              <a:t>frames </a:t>
            </a:r>
            <a:r>
              <a:rPr sz="2400" spc="-5" dirty="0">
                <a:cs typeface="Arial"/>
              </a:rPr>
              <a:t>whenever </a:t>
            </a:r>
            <a:r>
              <a:rPr sz="2400" dirty="0">
                <a:cs typeface="Arial"/>
              </a:rPr>
              <a:t>they  </a:t>
            </a:r>
            <a:r>
              <a:rPr sz="2400" spc="-10" dirty="0">
                <a:cs typeface="Arial"/>
              </a:rPr>
              <a:t>have </a:t>
            </a:r>
            <a:r>
              <a:rPr sz="2400" dirty="0">
                <a:cs typeface="Arial"/>
              </a:rPr>
              <a:t>data; users </a:t>
            </a:r>
            <a:r>
              <a:rPr sz="2400" spc="-5" dirty="0">
                <a:cs typeface="Arial"/>
              </a:rPr>
              <a:t>retry </a:t>
            </a:r>
            <a:r>
              <a:rPr sz="2400" spc="5" dirty="0">
                <a:cs typeface="Arial"/>
              </a:rPr>
              <a:t>after </a:t>
            </a:r>
            <a:r>
              <a:rPr sz="2400" dirty="0">
                <a:cs typeface="Arial"/>
              </a:rPr>
              <a:t>a random time </a:t>
            </a:r>
            <a:r>
              <a:rPr sz="2400" spc="5" dirty="0">
                <a:cs typeface="Arial"/>
              </a:rPr>
              <a:t>for</a:t>
            </a:r>
            <a:r>
              <a:rPr sz="2400" spc="-215" dirty="0">
                <a:cs typeface="Arial"/>
              </a:rPr>
              <a:t> </a:t>
            </a:r>
            <a:r>
              <a:rPr sz="2400" dirty="0">
                <a:cs typeface="Arial"/>
              </a:rPr>
              <a:t>collisions</a:t>
            </a:r>
            <a:endParaRPr sz="2400">
              <a:cs typeface="Arial"/>
            </a:endParaRPr>
          </a:p>
          <a:p>
            <a:pPr marL="469900" indent="-457200">
              <a:lnSpc>
                <a:spcPct val="100000"/>
              </a:lnSpc>
              <a:spcBef>
                <a:spcPts val="600"/>
              </a:spcBef>
              <a:buClr>
                <a:srgbClr val="0000FF"/>
              </a:buClr>
              <a:buChar char="•"/>
              <a:tabLst>
                <a:tab pos="469900" algn="l"/>
                <a:tab pos="470534" algn="l"/>
              </a:tabLst>
            </a:pPr>
            <a:r>
              <a:rPr sz="2400" b="1" spc="5" dirty="0">
                <a:solidFill>
                  <a:srgbClr val="FF0000"/>
                </a:solidFill>
                <a:cs typeface="Arial"/>
              </a:rPr>
              <a:t>Efficient </a:t>
            </a:r>
            <a:r>
              <a:rPr sz="2400" b="1" dirty="0">
                <a:solidFill>
                  <a:srgbClr val="FF0000"/>
                </a:solidFill>
                <a:cs typeface="Arial"/>
              </a:rPr>
              <a:t>and </a:t>
            </a:r>
            <a:r>
              <a:rPr sz="2400" b="1" spc="-5" dirty="0">
                <a:solidFill>
                  <a:srgbClr val="FF0000"/>
                </a:solidFill>
                <a:cs typeface="Arial"/>
              </a:rPr>
              <a:t>low-delay </a:t>
            </a:r>
            <a:r>
              <a:rPr sz="2400" b="1" dirty="0">
                <a:solidFill>
                  <a:srgbClr val="FF0000"/>
                </a:solidFill>
                <a:cs typeface="Arial"/>
              </a:rPr>
              <a:t>under </a:t>
            </a:r>
            <a:r>
              <a:rPr sz="2400" b="1" spc="-5" dirty="0">
                <a:solidFill>
                  <a:srgbClr val="FF0000"/>
                </a:solidFill>
                <a:cs typeface="Arial"/>
              </a:rPr>
              <a:t>low</a:t>
            </a:r>
            <a:r>
              <a:rPr sz="2400" b="1" spc="-110" dirty="0">
                <a:solidFill>
                  <a:srgbClr val="FF0000"/>
                </a:solidFill>
                <a:cs typeface="Arial"/>
              </a:rPr>
              <a:t> </a:t>
            </a:r>
            <a:r>
              <a:rPr sz="2400" b="1" dirty="0">
                <a:solidFill>
                  <a:srgbClr val="FF0000"/>
                </a:solidFill>
                <a:cs typeface="Arial"/>
              </a:rPr>
              <a:t>load</a:t>
            </a:r>
            <a:endParaRPr sz="2400" b="1">
              <a:solidFill>
                <a:srgbClr val="FF0000"/>
              </a:solidFill>
              <a:cs typeface="Arial"/>
            </a:endParaRPr>
          </a:p>
        </p:txBody>
      </p:sp>
      <p:sp>
        <p:nvSpPr>
          <p:cNvPr id="4" name="object 4"/>
          <p:cNvSpPr txBox="1"/>
          <p:nvPr/>
        </p:nvSpPr>
        <p:spPr>
          <a:xfrm>
            <a:off x="1006144" y="2803441"/>
            <a:ext cx="101600" cy="340995"/>
          </a:xfrm>
          <a:prstGeom prst="rect">
            <a:avLst/>
          </a:prstGeom>
        </p:spPr>
        <p:txBody>
          <a:bodyPr vert="horz" wrap="square" lIns="0" tIns="0" rIns="0" bIns="0" rtlCol="0">
            <a:spAutoFit/>
          </a:bodyPr>
          <a:lstStyle/>
          <a:p>
            <a:pPr>
              <a:lnSpc>
                <a:spcPts val="2655"/>
              </a:lnSpc>
            </a:pPr>
            <a:r>
              <a:rPr sz="2400" dirty="0">
                <a:latin typeface="Arial"/>
                <a:cs typeface="Arial"/>
              </a:rPr>
              <a:t>`</a:t>
            </a:r>
            <a:endParaRPr sz="2400">
              <a:latin typeface="Arial"/>
              <a:cs typeface="Arial"/>
            </a:endParaRPr>
          </a:p>
        </p:txBody>
      </p:sp>
      <p:sp>
        <p:nvSpPr>
          <p:cNvPr id="5" name="object 5"/>
          <p:cNvSpPr/>
          <p:nvPr/>
        </p:nvSpPr>
        <p:spPr>
          <a:xfrm>
            <a:off x="1462900" y="3029790"/>
            <a:ext cx="6037271" cy="316294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533905" y="5840069"/>
            <a:ext cx="8953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Collision</a:t>
            </a:r>
            <a:endParaRPr sz="1800">
              <a:latin typeface="Arial"/>
              <a:cs typeface="Arial"/>
            </a:endParaRPr>
          </a:p>
        </p:txBody>
      </p:sp>
      <p:sp>
        <p:nvSpPr>
          <p:cNvPr id="7" name="object 7"/>
          <p:cNvSpPr txBox="1"/>
          <p:nvPr/>
        </p:nvSpPr>
        <p:spPr>
          <a:xfrm>
            <a:off x="7174483" y="5687059"/>
            <a:ext cx="895350"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Collision</a:t>
            </a:r>
            <a:endParaRPr sz="1800">
              <a:latin typeface="Arial"/>
              <a:cs typeface="Arial"/>
            </a:endParaRPr>
          </a:p>
        </p:txBody>
      </p:sp>
      <p:sp>
        <p:nvSpPr>
          <p:cNvPr id="8" name="object 8"/>
          <p:cNvSpPr/>
          <p:nvPr/>
        </p:nvSpPr>
        <p:spPr>
          <a:xfrm>
            <a:off x="6623304" y="6031991"/>
            <a:ext cx="808355" cy="168910"/>
          </a:xfrm>
          <a:custGeom>
            <a:avLst/>
            <a:gdLst/>
            <a:ahLst/>
            <a:cxnLst/>
            <a:rect l="l" t="t" r="r" b="b"/>
            <a:pathLst>
              <a:path w="808354" h="168910">
                <a:moveTo>
                  <a:pt x="67997" y="35585"/>
                </a:moveTo>
                <a:lnTo>
                  <a:pt x="57576" y="50677"/>
                </a:lnTo>
                <a:lnTo>
                  <a:pt x="66675" y="56769"/>
                </a:lnTo>
                <a:lnTo>
                  <a:pt x="77850" y="63830"/>
                </a:lnTo>
                <a:lnTo>
                  <a:pt x="114300" y="85598"/>
                </a:lnTo>
                <a:lnTo>
                  <a:pt x="168148" y="114833"/>
                </a:lnTo>
                <a:lnTo>
                  <a:pt x="225425" y="140792"/>
                </a:lnTo>
                <a:lnTo>
                  <a:pt x="268604" y="155981"/>
                </a:lnTo>
                <a:lnTo>
                  <a:pt x="310896" y="165747"/>
                </a:lnTo>
                <a:lnTo>
                  <a:pt x="364109" y="168668"/>
                </a:lnTo>
                <a:lnTo>
                  <a:pt x="390778" y="167208"/>
                </a:lnTo>
                <a:lnTo>
                  <a:pt x="418084" y="164287"/>
                </a:lnTo>
                <a:lnTo>
                  <a:pt x="445897" y="159943"/>
                </a:lnTo>
                <a:lnTo>
                  <a:pt x="474345" y="154355"/>
                </a:lnTo>
                <a:lnTo>
                  <a:pt x="491432" y="150418"/>
                </a:lnTo>
                <a:lnTo>
                  <a:pt x="363093" y="150418"/>
                </a:lnTo>
                <a:lnTo>
                  <a:pt x="338074" y="150202"/>
                </a:lnTo>
                <a:lnTo>
                  <a:pt x="287147" y="142074"/>
                </a:lnTo>
                <a:lnTo>
                  <a:pt x="231775" y="123621"/>
                </a:lnTo>
                <a:lnTo>
                  <a:pt x="176022" y="98336"/>
                </a:lnTo>
                <a:lnTo>
                  <a:pt x="123317" y="69659"/>
                </a:lnTo>
                <a:lnTo>
                  <a:pt x="87355" y="48171"/>
                </a:lnTo>
                <a:lnTo>
                  <a:pt x="76580" y="41338"/>
                </a:lnTo>
                <a:lnTo>
                  <a:pt x="67997" y="35585"/>
                </a:lnTo>
                <a:close/>
              </a:path>
              <a:path w="808354" h="168910">
                <a:moveTo>
                  <a:pt x="801243" y="23406"/>
                </a:moveTo>
                <a:lnTo>
                  <a:pt x="738980" y="48183"/>
                </a:lnTo>
                <a:lnTo>
                  <a:pt x="677164" y="72047"/>
                </a:lnTo>
                <a:lnTo>
                  <a:pt x="616203" y="94157"/>
                </a:lnTo>
                <a:lnTo>
                  <a:pt x="556514" y="113779"/>
                </a:lnTo>
                <a:lnTo>
                  <a:pt x="498475" y="130035"/>
                </a:lnTo>
                <a:lnTo>
                  <a:pt x="442341" y="141998"/>
                </a:lnTo>
                <a:lnTo>
                  <a:pt x="388747" y="149021"/>
                </a:lnTo>
                <a:lnTo>
                  <a:pt x="363093" y="150418"/>
                </a:lnTo>
                <a:lnTo>
                  <a:pt x="491432" y="150418"/>
                </a:lnTo>
                <a:lnTo>
                  <a:pt x="532511" y="139928"/>
                </a:lnTo>
                <a:lnTo>
                  <a:pt x="592201" y="121627"/>
                </a:lnTo>
                <a:lnTo>
                  <a:pt x="652906" y="100495"/>
                </a:lnTo>
                <a:lnTo>
                  <a:pt x="745744" y="65176"/>
                </a:lnTo>
                <a:lnTo>
                  <a:pt x="808101" y="40411"/>
                </a:lnTo>
                <a:lnTo>
                  <a:pt x="801243" y="23406"/>
                </a:lnTo>
                <a:close/>
              </a:path>
              <a:path w="808354" h="168910">
                <a:moveTo>
                  <a:pt x="0" y="0"/>
                </a:moveTo>
                <a:lnTo>
                  <a:pt x="41021" y="74650"/>
                </a:lnTo>
                <a:lnTo>
                  <a:pt x="57576" y="50677"/>
                </a:lnTo>
                <a:lnTo>
                  <a:pt x="47117" y="43675"/>
                </a:lnTo>
                <a:lnTo>
                  <a:pt x="57403" y="28486"/>
                </a:lnTo>
                <a:lnTo>
                  <a:pt x="72900" y="28486"/>
                </a:lnTo>
                <a:lnTo>
                  <a:pt x="84327" y="11938"/>
                </a:lnTo>
                <a:lnTo>
                  <a:pt x="0" y="0"/>
                </a:lnTo>
                <a:close/>
              </a:path>
              <a:path w="808354" h="168910">
                <a:moveTo>
                  <a:pt x="57403" y="28486"/>
                </a:moveTo>
                <a:lnTo>
                  <a:pt x="47117" y="43675"/>
                </a:lnTo>
                <a:lnTo>
                  <a:pt x="57576" y="50677"/>
                </a:lnTo>
                <a:lnTo>
                  <a:pt x="67997" y="35585"/>
                </a:lnTo>
                <a:lnTo>
                  <a:pt x="57403" y="28486"/>
                </a:lnTo>
                <a:close/>
              </a:path>
              <a:path w="808354" h="168910">
                <a:moveTo>
                  <a:pt x="72900" y="28486"/>
                </a:moveTo>
                <a:lnTo>
                  <a:pt x="57403" y="28486"/>
                </a:lnTo>
                <a:lnTo>
                  <a:pt x="67997" y="35585"/>
                </a:lnTo>
                <a:lnTo>
                  <a:pt x="72900" y="28486"/>
                </a:lnTo>
                <a:close/>
              </a:path>
            </a:pathLst>
          </a:custGeom>
          <a:solidFill>
            <a:srgbClr val="000000"/>
          </a:solidFill>
        </p:spPr>
        <p:txBody>
          <a:bodyPr wrap="square" lIns="0" tIns="0" rIns="0" bIns="0" rtlCol="0"/>
          <a:lstStyle/>
          <a:p>
            <a:endParaRPr/>
          </a:p>
        </p:txBody>
      </p:sp>
      <p:sp>
        <p:nvSpPr>
          <p:cNvPr id="9" name="object 9"/>
          <p:cNvSpPr txBox="1"/>
          <p:nvPr/>
        </p:nvSpPr>
        <p:spPr>
          <a:xfrm>
            <a:off x="4118864" y="5840069"/>
            <a:ext cx="524510" cy="299720"/>
          </a:xfrm>
          <a:prstGeom prst="rect">
            <a:avLst/>
          </a:prstGeom>
        </p:spPr>
        <p:txBody>
          <a:bodyPr vert="horz" wrap="square" lIns="0" tIns="12700" rIns="0" bIns="0" rtlCol="0">
            <a:spAutoFit/>
          </a:bodyPr>
          <a:lstStyle/>
          <a:p>
            <a:pPr marL="12700">
              <a:lnSpc>
                <a:spcPct val="100000"/>
              </a:lnSpc>
              <a:spcBef>
                <a:spcPts val="100"/>
              </a:spcBef>
            </a:pPr>
            <a:r>
              <a:rPr sz="1800" spc="-95" dirty="0">
                <a:latin typeface="Arial"/>
                <a:cs typeface="Arial"/>
              </a:rPr>
              <a:t>T</a:t>
            </a:r>
            <a:r>
              <a:rPr sz="1800" dirty="0">
                <a:latin typeface="Arial"/>
                <a:cs typeface="Arial"/>
              </a:rPr>
              <a:t>i</a:t>
            </a:r>
            <a:r>
              <a:rPr sz="1800" spc="10" dirty="0">
                <a:latin typeface="Arial"/>
                <a:cs typeface="Arial"/>
              </a:rPr>
              <a:t>m</a:t>
            </a:r>
            <a:r>
              <a:rPr sz="1800" spc="-5" dirty="0">
                <a:latin typeface="Arial"/>
                <a:cs typeface="Arial"/>
              </a:rPr>
              <a:t>e</a:t>
            </a:r>
            <a:endParaRPr sz="1800">
              <a:latin typeface="Arial"/>
              <a:cs typeface="Arial"/>
            </a:endParaRPr>
          </a:p>
        </p:txBody>
      </p:sp>
      <p:sp>
        <p:nvSpPr>
          <p:cNvPr id="10" name="object 10"/>
          <p:cNvSpPr/>
          <p:nvPr/>
        </p:nvSpPr>
        <p:spPr>
          <a:xfrm>
            <a:off x="4800600" y="5908408"/>
            <a:ext cx="838200" cy="109855"/>
          </a:xfrm>
          <a:custGeom>
            <a:avLst/>
            <a:gdLst/>
            <a:ahLst/>
            <a:cxnLst/>
            <a:rect l="l" t="t" r="r" b="b"/>
            <a:pathLst>
              <a:path w="838200" h="109854">
                <a:moveTo>
                  <a:pt x="744220" y="0"/>
                </a:moveTo>
                <a:lnTo>
                  <a:pt x="738632" y="1460"/>
                </a:lnTo>
                <a:lnTo>
                  <a:pt x="733551" y="10172"/>
                </a:lnTo>
                <a:lnTo>
                  <a:pt x="734949" y="15773"/>
                </a:lnTo>
                <a:lnTo>
                  <a:pt x="739394" y="18326"/>
                </a:lnTo>
                <a:lnTo>
                  <a:pt x="786302" y="45821"/>
                </a:lnTo>
                <a:lnTo>
                  <a:pt x="820165" y="45885"/>
                </a:lnTo>
                <a:lnTo>
                  <a:pt x="820038" y="64173"/>
                </a:lnTo>
                <a:lnTo>
                  <a:pt x="786149" y="64173"/>
                </a:lnTo>
                <a:lnTo>
                  <a:pt x="734822" y="93967"/>
                </a:lnTo>
                <a:lnTo>
                  <a:pt x="733425" y="99568"/>
                </a:lnTo>
                <a:lnTo>
                  <a:pt x="735964" y="103924"/>
                </a:lnTo>
                <a:lnTo>
                  <a:pt x="738377" y="108292"/>
                </a:lnTo>
                <a:lnTo>
                  <a:pt x="744092" y="109778"/>
                </a:lnTo>
                <a:lnTo>
                  <a:pt x="822528" y="64173"/>
                </a:lnTo>
                <a:lnTo>
                  <a:pt x="820038" y="64173"/>
                </a:lnTo>
                <a:lnTo>
                  <a:pt x="822638" y="64109"/>
                </a:lnTo>
                <a:lnTo>
                  <a:pt x="838200" y="55067"/>
                </a:lnTo>
                <a:lnTo>
                  <a:pt x="744220" y="0"/>
                </a:lnTo>
                <a:close/>
              </a:path>
              <a:path w="838200" h="109854">
                <a:moveTo>
                  <a:pt x="801945" y="54990"/>
                </a:moveTo>
                <a:lnTo>
                  <a:pt x="786259" y="64109"/>
                </a:lnTo>
                <a:lnTo>
                  <a:pt x="820038" y="64173"/>
                </a:lnTo>
                <a:lnTo>
                  <a:pt x="820047" y="62915"/>
                </a:lnTo>
                <a:lnTo>
                  <a:pt x="815466" y="62915"/>
                </a:lnTo>
                <a:lnTo>
                  <a:pt x="801945" y="54990"/>
                </a:lnTo>
                <a:close/>
              </a:path>
              <a:path w="838200" h="109854">
                <a:moveTo>
                  <a:pt x="0" y="44335"/>
                </a:moveTo>
                <a:lnTo>
                  <a:pt x="0" y="62623"/>
                </a:lnTo>
                <a:lnTo>
                  <a:pt x="786259" y="64109"/>
                </a:lnTo>
                <a:lnTo>
                  <a:pt x="801945" y="54990"/>
                </a:lnTo>
                <a:lnTo>
                  <a:pt x="786302" y="45821"/>
                </a:lnTo>
                <a:lnTo>
                  <a:pt x="0" y="44335"/>
                </a:lnTo>
                <a:close/>
              </a:path>
              <a:path w="838200" h="109854">
                <a:moveTo>
                  <a:pt x="815466" y="47129"/>
                </a:moveTo>
                <a:lnTo>
                  <a:pt x="801945" y="54990"/>
                </a:lnTo>
                <a:lnTo>
                  <a:pt x="815466" y="62915"/>
                </a:lnTo>
                <a:lnTo>
                  <a:pt x="815466" y="47129"/>
                </a:lnTo>
                <a:close/>
              </a:path>
              <a:path w="838200" h="109854">
                <a:moveTo>
                  <a:pt x="820157" y="47129"/>
                </a:moveTo>
                <a:lnTo>
                  <a:pt x="815466" y="47129"/>
                </a:lnTo>
                <a:lnTo>
                  <a:pt x="815466" y="62915"/>
                </a:lnTo>
                <a:lnTo>
                  <a:pt x="820047" y="62915"/>
                </a:lnTo>
                <a:lnTo>
                  <a:pt x="820157" y="47129"/>
                </a:lnTo>
                <a:close/>
              </a:path>
              <a:path w="838200" h="109854">
                <a:moveTo>
                  <a:pt x="786302" y="45821"/>
                </a:moveTo>
                <a:lnTo>
                  <a:pt x="801945" y="54990"/>
                </a:lnTo>
                <a:lnTo>
                  <a:pt x="815466" y="47129"/>
                </a:lnTo>
                <a:lnTo>
                  <a:pt x="820157" y="47129"/>
                </a:lnTo>
                <a:lnTo>
                  <a:pt x="820165" y="45885"/>
                </a:lnTo>
                <a:lnTo>
                  <a:pt x="786302" y="45821"/>
                </a:lnTo>
                <a:close/>
              </a:path>
            </a:pathLst>
          </a:custGeom>
          <a:solidFill>
            <a:srgbClr val="000000"/>
          </a:solidFill>
        </p:spPr>
        <p:txBody>
          <a:bodyPr wrap="square" lIns="0" tIns="0" rIns="0" bIns="0" rtlCol="0"/>
          <a:lstStyle/>
          <a:p>
            <a:endParaRPr/>
          </a:p>
        </p:txBody>
      </p:sp>
      <p:sp>
        <p:nvSpPr>
          <p:cNvPr id="11" name="object 11"/>
          <p:cNvSpPr/>
          <p:nvPr/>
        </p:nvSpPr>
        <p:spPr>
          <a:xfrm>
            <a:off x="1066800" y="2761488"/>
            <a:ext cx="838200" cy="2893060"/>
          </a:xfrm>
          <a:custGeom>
            <a:avLst/>
            <a:gdLst/>
            <a:ahLst/>
            <a:cxnLst/>
            <a:rect l="l" t="t" r="r" b="b"/>
            <a:pathLst>
              <a:path w="838200" h="2893060">
                <a:moveTo>
                  <a:pt x="0" y="2892552"/>
                </a:moveTo>
                <a:lnTo>
                  <a:pt x="838200" y="2892552"/>
                </a:lnTo>
                <a:lnTo>
                  <a:pt x="838200" y="0"/>
                </a:lnTo>
                <a:lnTo>
                  <a:pt x="0" y="0"/>
                </a:lnTo>
                <a:lnTo>
                  <a:pt x="0" y="2892552"/>
                </a:lnTo>
                <a:close/>
              </a:path>
            </a:pathLst>
          </a:custGeom>
          <a:solidFill>
            <a:srgbClr val="FFFFFF"/>
          </a:solidFill>
        </p:spPr>
        <p:txBody>
          <a:bodyPr wrap="square" lIns="0" tIns="0" rIns="0" bIns="0" rtlCol="0"/>
          <a:lstStyle/>
          <a:p>
            <a:endParaRPr/>
          </a:p>
        </p:txBody>
      </p:sp>
      <p:sp>
        <p:nvSpPr>
          <p:cNvPr id="12" name="object 12"/>
          <p:cNvSpPr txBox="1"/>
          <p:nvPr/>
        </p:nvSpPr>
        <p:spPr>
          <a:xfrm>
            <a:off x="1145844" y="2790570"/>
            <a:ext cx="455930" cy="2710180"/>
          </a:xfrm>
          <a:prstGeom prst="rect">
            <a:avLst/>
          </a:prstGeom>
        </p:spPr>
        <p:txBody>
          <a:bodyPr vert="horz" wrap="square" lIns="0" tIns="13335" rIns="0" bIns="0" rtlCol="0">
            <a:spAutoFit/>
          </a:bodyPr>
          <a:lstStyle/>
          <a:p>
            <a:pPr marL="12700">
              <a:lnSpc>
                <a:spcPct val="100000"/>
              </a:lnSpc>
              <a:spcBef>
                <a:spcPts val="105"/>
              </a:spcBef>
            </a:pPr>
            <a:r>
              <a:rPr sz="1600" spc="-5" dirty="0">
                <a:latin typeface="Arial"/>
                <a:cs typeface="Arial"/>
              </a:rPr>
              <a:t>U</a:t>
            </a:r>
            <a:r>
              <a:rPr sz="1600" spc="5" dirty="0">
                <a:latin typeface="Arial"/>
                <a:cs typeface="Arial"/>
              </a:rPr>
              <a:t>s</a:t>
            </a:r>
            <a:r>
              <a:rPr sz="1600" spc="-10" dirty="0">
                <a:latin typeface="Arial"/>
                <a:cs typeface="Arial"/>
              </a:rPr>
              <a:t>e</a:t>
            </a:r>
            <a:r>
              <a:rPr sz="1600" dirty="0">
                <a:latin typeface="Arial"/>
                <a:cs typeface="Arial"/>
              </a:rPr>
              <a:t>r</a:t>
            </a:r>
            <a:endParaRPr sz="1600">
              <a:latin typeface="Arial"/>
              <a:cs typeface="Arial"/>
            </a:endParaRPr>
          </a:p>
          <a:p>
            <a:pPr marL="12700" marR="287655" algn="just">
              <a:lnSpc>
                <a:spcPct val="200100"/>
              </a:lnSpc>
            </a:pPr>
            <a:r>
              <a:rPr sz="1600" dirty="0">
                <a:latin typeface="Arial"/>
                <a:cs typeface="Arial"/>
              </a:rPr>
              <a:t>A  B  C  D  </a:t>
            </a:r>
            <a:r>
              <a:rPr sz="1600" spc="5" dirty="0">
                <a:latin typeface="Arial"/>
                <a:cs typeface="Arial"/>
              </a:rPr>
              <a:t>E</a:t>
            </a:r>
            <a:endParaRPr sz="1600">
              <a:latin typeface="Arial"/>
              <a:cs typeface="Arial"/>
            </a:endParaRPr>
          </a:p>
        </p:txBody>
      </p:sp>
      <p:sp>
        <p:nvSpPr>
          <p:cNvPr id="15" name="Slide Number Placeholder 14"/>
          <p:cNvSpPr>
            <a:spLocks noGrp="1"/>
          </p:cNvSpPr>
          <p:nvPr>
            <p:ph type="sldNum" sz="quarter" idx="12"/>
          </p:nvPr>
        </p:nvSpPr>
        <p:spPr/>
        <p:txBody>
          <a:bodyPr/>
          <a:lstStyle/>
          <a:p>
            <a:fld id="{CA0281A3-FCAC-4568-8522-01ED5A03F9B3}"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2461" y="214608"/>
            <a:ext cx="2261235"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FF0000"/>
                </a:solidFill>
              </a:rPr>
              <a:t>ALOHA</a:t>
            </a:r>
            <a:r>
              <a:rPr b="1" spc="-75" dirty="0">
                <a:solidFill>
                  <a:srgbClr val="FF0000"/>
                </a:solidFill>
              </a:rPr>
              <a:t> </a:t>
            </a:r>
            <a:endParaRPr b="1" dirty="0">
              <a:solidFill>
                <a:srgbClr val="FF0000"/>
              </a:solidFill>
            </a:endParaRPr>
          </a:p>
        </p:txBody>
      </p:sp>
      <p:sp>
        <p:nvSpPr>
          <p:cNvPr id="3" name="object 3"/>
          <p:cNvSpPr txBox="1"/>
          <p:nvPr/>
        </p:nvSpPr>
        <p:spPr>
          <a:xfrm>
            <a:off x="993444" y="1359153"/>
            <a:ext cx="7530465" cy="1199515"/>
          </a:xfrm>
          <a:prstGeom prst="rect">
            <a:avLst/>
          </a:prstGeom>
        </p:spPr>
        <p:txBody>
          <a:bodyPr vert="horz" wrap="square" lIns="0" tIns="12700" rIns="0" bIns="0" rtlCol="0">
            <a:spAutoFit/>
          </a:bodyPr>
          <a:lstStyle/>
          <a:p>
            <a:pPr marL="12700" marR="324485">
              <a:lnSpc>
                <a:spcPct val="100000"/>
              </a:lnSpc>
              <a:spcBef>
                <a:spcPts val="100"/>
              </a:spcBef>
            </a:pPr>
            <a:r>
              <a:rPr sz="2400" spc="-5" dirty="0">
                <a:latin typeface="Arial"/>
                <a:cs typeface="Arial"/>
              </a:rPr>
              <a:t>Collisions </a:t>
            </a:r>
            <a:r>
              <a:rPr sz="2400" dirty="0">
                <a:latin typeface="Arial"/>
                <a:cs typeface="Arial"/>
              </a:rPr>
              <a:t>happen </a:t>
            </a:r>
            <a:r>
              <a:rPr sz="2400" spc="-10" dirty="0">
                <a:latin typeface="Arial"/>
                <a:cs typeface="Arial"/>
              </a:rPr>
              <a:t>when </a:t>
            </a:r>
            <a:r>
              <a:rPr sz="2400" dirty="0">
                <a:latin typeface="Arial"/>
                <a:cs typeface="Arial"/>
              </a:rPr>
              <a:t>other users transmit </a:t>
            </a:r>
            <a:r>
              <a:rPr sz="2400" spc="-5" dirty="0">
                <a:latin typeface="Arial"/>
                <a:cs typeface="Arial"/>
              </a:rPr>
              <a:t>during a  </a:t>
            </a:r>
            <a:r>
              <a:rPr sz="2400" b="1" spc="-5" dirty="0">
                <a:solidFill>
                  <a:srgbClr val="FF0000"/>
                </a:solidFill>
                <a:latin typeface="Arial"/>
                <a:cs typeface="Arial"/>
              </a:rPr>
              <a:t>vulnerable </a:t>
            </a:r>
            <a:r>
              <a:rPr sz="2400" b="1" dirty="0">
                <a:solidFill>
                  <a:srgbClr val="FF0000"/>
                </a:solidFill>
                <a:latin typeface="Arial"/>
                <a:cs typeface="Arial"/>
              </a:rPr>
              <a:t>period </a:t>
            </a:r>
            <a:r>
              <a:rPr sz="2400" dirty="0">
                <a:latin typeface="Arial"/>
                <a:cs typeface="Arial"/>
              </a:rPr>
              <a:t>that is </a:t>
            </a:r>
            <a:r>
              <a:rPr sz="2400" spc="-10" dirty="0">
                <a:latin typeface="Arial"/>
                <a:cs typeface="Arial"/>
              </a:rPr>
              <a:t>twice </a:t>
            </a:r>
            <a:r>
              <a:rPr sz="2400" dirty="0">
                <a:latin typeface="Arial"/>
                <a:cs typeface="Arial"/>
              </a:rPr>
              <a:t>the </a:t>
            </a:r>
            <a:r>
              <a:rPr sz="2400" spc="5" dirty="0">
                <a:latin typeface="Arial"/>
                <a:cs typeface="Arial"/>
              </a:rPr>
              <a:t>frame</a:t>
            </a:r>
            <a:r>
              <a:rPr sz="2400" spc="-100" dirty="0">
                <a:latin typeface="Arial"/>
                <a:cs typeface="Arial"/>
              </a:rPr>
              <a:t> </a:t>
            </a:r>
            <a:r>
              <a:rPr sz="2400" dirty="0">
                <a:latin typeface="Arial"/>
                <a:cs typeface="Arial"/>
              </a:rPr>
              <a:t>time</a:t>
            </a:r>
          </a:p>
          <a:p>
            <a:pPr marL="469900" indent="-457200">
              <a:lnSpc>
                <a:spcPct val="100000"/>
              </a:lnSpc>
              <a:spcBef>
                <a:spcPts val="600"/>
              </a:spcBef>
              <a:buClr>
                <a:srgbClr val="0000FF"/>
              </a:buClr>
              <a:buChar char="•"/>
              <a:tabLst>
                <a:tab pos="469900" algn="l"/>
                <a:tab pos="470534" algn="l"/>
              </a:tabLst>
            </a:pPr>
            <a:r>
              <a:rPr sz="2400" spc="-5" dirty="0">
                <a:latin typeface="Arial"/>
                <a:cs typeface="Arial"/>
              </a:rPr>
              <a:t>Synchronizing </a:t>
            </a:r>
            <a:r>
              <a:rPr sz="2400" dirty="0">
                <a:latin typeface="Arial"/>
                <a:cs typeface="Arial"/>
              </a:rPr>
              <a:t>senders to slots can reduce</a:t>
            </a:r>
            <a:r>
              <a:rPr sz="2400" spc="-45" dirty="0">
                <a:latin typeface="Arial"/>
                <a:cs typeface="Arial"/>
              </a:rPr>
              <a:t> </a:t>
            </a:r>
            <a:r>
              <a:rPr sz="2400" spc="-5" dirty="0">
                <a:latin typeface="Arial"/>
                <a:cs typeface="Arial"/>
              </a:rPr>
              <a:t>collisions</a:t>
            </a:r>
            <a:endParaRPr sz="2400" dirty="0">
              <a:latin typeface="Arial"/>
              <a:cs typeface="Arial"/>
            </a:endParaRPr>
          </a:p>
        </p:txBody>
      </p:sp>
      <p:sp>
        <p:nvSpPr>
          <p:cNvPr id="4" name="object 4"/>
          <p:cNvSpPr/>
          <p:nvPr/>
        </p:nvSpPr>
        <p:spPr>
          <a:xfrm>
            <a:off x="1502212" y="2819400"/>
            <a:ext cx="6511431" cy="3541898"/>
          </a:xfrm>
          <a:prstGeom prst="rect">
            <a:avLst/>
          </a:prstGeom>
          <a:blipFill>
            <a:blip r:embed="rId2" cstate="print"/>
            <a:stretch>
              <a:fillRect/>
            </a:stretch>
          </a:blipFill>
        </p:spPr>
        <p:txBody>
          <a:bodyPr wrap="square" lIns="0" tIns="0" rIns="0" bIns="0" rtlCol="0"/>
          <a:lstStyle/>
          <a:p>
            <a:endParaRPr/>
          </a:p>
        </p:txBody>
      </p:sp>
      <p:sp>
        <p:nvSpPr>
          <p:cNvPr id="7" name="Slide Number Placeholder 6"/>
          <p:cNvSpPr>
            <a:spLocks noGrp="1"/>
          </p:cNvSpPr>
          <p:nvPr>
            <p:ph type="sldNum" sz="quarter" idx="12"/>
          </p:nvPr>
        </p:nvSpPr>
        <p:spPr/>
        <p:txBody>
          <a:bodyPr/>
          <a:lstStyle/>
          <a:p>
            <a:fld id="{CA0281A3-FCAC-4568-8522-01ED5A03F9B3}" type="slidenum">
              <a:rPr lang="en-US" smtClean="0"/>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88894" y="577722"/>
            <a:ext cx="3122930"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FF0000"/>
                </a:solidFill>
                <a:latin typeface="Arial"/>
                <a:cs typeface="Arial"/>
              </a:rPr>
              <a:t>Slotted</a:t>
            </a:r>
            <a:r>
              <a:rPr sz="3600" spc="-90" dirty="0">
                <a:solidFill>
                  <a:srgbClr val="FF0000"/>
                </a:solidFill>
                <a:latin typeface="Arial"/>
                <a:cs typeface="Arial"/>
              </a:rPr>
              <a:t> </a:t>
            </a:r>
            <a:r>
              <a:rPr sz="3600" dirty="0">
                <a:solidFill>
                  <a:srgbClr val="FF0000"/>
                </a:solidFill>
                <a:latin typeface="Arial"/>
                <a:cs typeface="Arial"/>
              </a:rPr>
              <a:t>ALOHA</a:t>
            </a:r>
            <a:endParaRPr sz="3600">
              <a:latin typeface="Arial"/>
              <a:cs typeface="Arial"/>
            </a:endParaRPr>
          </a:p>
        </p:txBody>
      </p:sp>
      <p:sp>
        <p:nvSpPr>
          <p:cNvPr id="3" name="object 3"/>
          <p:cNvSpPr txBox="1"/>
          <p:nvPr/>
        </p:nvSpPr>
        <p:spPr>
          <a:xfrm>
            <a:off x="917244" y="1699016"/>
            <a:ext cx="5845810" cy="1337310"/>
          </a:xfrm>
          <a:prstGeom prst="rect">
            <a:avLst/>
          </a:prstGeom>
        </p:spPr>
        <p:txBody>
          <a:bodyPr vert="horz" wrap="square" lIns="0" tIns="12065" rIns="0" bIns="0" rtlCol="0">
            <a:spAutoFit/>
          </a:bodyPr>
          <a:lstStyle/>
          <a:p>
            <a:pPr marL="12700" marR="5080">
              <a:lnSpc>
                <a:spcPct val="153700"/>
              </a:lnSpc>
              <a:spcBef>
                <a:spcPts val="95"/>
              </a:spcBef>
            </a:pPr>
            <a:r>
              <a:rPr sz="2800" spc="-5" dirty="0">
                <a:latin typeface="Arial"/>
                <a:cs typeface="Arial"/>
              </a:rPr>
              <a:t>Divide </a:t>
            </a:r>
            <a:r>
              <a:rPr sz="2800" dirty="0">
                <a:latin typeface="Arial"/>
                <a:cs typeface="Arial"/>
              </a:rPr>
              <a:t>time into discrete intervals  </a:t>
            </a:r>
            <a:r>
              <a:rPr sz="2800" spc="5" dirty="0">
                <a:latin typeface="Arial"/>
                <a:cs typeface="Arial"/>
              </a:rPr>
              <a:t>Each </a:t>
            </a:r>
            <a:r>
              <a:rPr sz="2800" spc="-5" dirty="0">
                <a:latin typeface="Arial"/>
                <a:cs typeface="Arial"/>
              </a:rPr>
              <a:t>interval </a:t>
            </a:r>
            <a:r>
              <a:rPr sz="2800" spc="5" dirty="0">
                <a:latin typeface="Arial"/>
                <a:cs typeface="Arial"/>
              </a:rPr>
              <a:t>corresponds to 1</a:t>
            </a:r>
            <a:r>
              <a:rPr sz="2800" spc="-120" dirty="0">
                <a:latin typeface="Arial"/>
                <a:cs typeface="Arial"/>
              </a:rPr>
              <a:t> </a:t>
            </a:r>
            <a:r>
              <a:rPr sz="2800" dirty="0">
                <a:latin typeface="Arial"/>
                <a:cs typeface="Arial"/>
              </a:rPr>
              <a:t>frame</a:t>
            </a:r>
            <a:endParaRPr sz="2800">
              <a:latin typeface="Arial"/>
              <a:cs typeface="Arial"/>
            </a:endParaRPr>
          </a:p>
        </p:txBody>
      </p:sp>
      <p:sp>
        <p:nvSpPr>
          <p:cNvPr id="4" name="object 4"/>
          <p:cNvSpPr/>
          <p:nvPr/>
        </p:nvSpPr>
        <p:spPr>
          <a:xfrm>
            <a:off x="838200" y="3063239"/>
            <a:ext cx="7772400" cy="3200400"/>
          </a:xfrm>
          <a:prstGeom prst="rect">
            <a:avLst/>
          </a:prstGeom>
          <a:blipFill>
            <a:blip r:embed="rId2" cstate="print"/>
            <a:stretch>
              <a:fillRect/>
            </a:stretch>
          </a:blipFill>
        </p:spPr>
        <p:txBody>
          <a:bodyPr wrap="square" lIns="0" tIns="0" rIns="0" bIns="0" rtlCol="0"/>
          <a:lstStyle/>
          <a:p>
            <a:endParaRPr/>
          </a:p>
        </p:txBody>
      </p:sp>
      <p:sp>
        <p:nvSpPr>
          <p:cNvPr id="7" name="Slide Number Placeholder 6"/>
          <p:cNvSpPr>
            <a:spLocks noGrp="1"/>
          </p:cNvSpPr>
          <p:nvPr>
            <p:ph type="sldNum" sz="quarter" idx="12"/>
          </p:nvPr>
        </p:nvSpPr>
        <p:spPr/>
        <p:txBody>
          <a:bodyPr/>
          <a:lstStyle/>
          <a:p>
            <a:fld id="{CA0281A3-FCAC-4568-8522-01ED5A03F9B3}" type="slidenum">
              <a:rPr lang="en-US" smtClean="0"/>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42461" y="214608"/>
            <a:ext cx="2261235"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FF0000"/>
                </a:solidFill>
              </a:rPr>
              <a:t>ALOHA</a:t>
            </a:r>
            <a:r>
              <a:rPr b="1" spc="-75" dirty="0">
                <a:solidFill>
                  <a:srgbClr val="FF0000"/>
                </a:solidFill>
              </a:rPr>
              <a:t> </a:t>
            </a:r>
            <a:endParaRPr b="1" dirty="0">
              <a:solidFill>
                <a:srgbClr val="FF0000"/>
              </a:solidFill>
            </a:endParaRPr>
          </a:p>
        </p:txBody>
      </p:sp>
      <p:sp>
        <p:nvSpPr>
          <p:cNvPr id="3" name="object 3"/>
          <p:cNvSpPr txBox="1"/>
          <p:nvPr/>
        </p:nvSpPr>
        <p:spPr>
          <a:xfrm>
            <a:off x="993444" y="1426336"/>
            <a:ext cx="7409815" cy="1351280"/>
          </a:xfrm>
          <a:prstGeom prst="rect">
            <a:avLst/>
          </a:prstGeom>
        </p:spPr>
        <p:txBody>
          <a:bodyPr vert="horz" wrap="square" lIns="0" tIns="88265" rIns="0" bIns="0" rtlCol="0">
            <a:spAutoFit/>
          </a:bodyPr>
          <a:lstStyle/>
          <a:p>
            <a:pPr marL="12700">
              <a:lnSpc>
                <a:spcPct val="100000"/>
              </a:lnSpc>
              <a:spcBef>
                <a:spcPts val="695"/>
              </a:spcBef>
            </a:pPr>
            <a:r>
              <a:rPr sz="2400" dirty="0">
                <a:solidFill>
                  <a:srgbClr val="FF0000"/>
                </a:solidFill>
                <a:latin typeface="Arial"/>
                <a:cs typeface="Arial"/>
              </a:rPr>
              <a:t>Slotted ALOHA </a:t>
            </a:r>
            <a:r>
              <a:rPr sz="2400" spc="-5" dirty="0">
                <a:solidFill>
                  <a:srgbClr val="FF0000"/>
                </a:solidFill>
                <a:latin typeface="Arial"/>
                <a:cs typeface="Arial"/>
              </a:rPr>
              <a:t>is </a:t>
            </a:r>
            <a:r>
              <a:rPr sz="2400" spc="-10" dirty="0">
                <a:solidFill>
                  <a:srgbClr val="FF0000"/>
                </a:solidFill>
                <a:latin typeface="Arial"/>
                <a:cs typeface="Arial"/>
              </a:rPr>
              <a:t>twice </a:t>
            </a:r>
            <a:r>
              <a:rPr sz="2400" dirty="0">
                <a:solidFill>
                  <a:srgbClr val="FF0000"/>
                </a:solidFill>
                <a:latin typeface="Arial"/>
                <a:cs typeface="Arial"/>
              </a:rPr>
              <a:t>as </a:t>
            </a:r>
            <a:r>
              <a:rPr sz="2400" spc="5" dirty="0">
                <a:solidFill>
                  <a:srgbClr val="FF0000"/>
                </a:solidFill>
                <a:latin typeface="Arial"/>
                <a:cs typeface="Arial"/>
              </a:rPr>
              <a:t>efficient </a:t>
            </a:r>
            <a:r>
              <a:rPr sz="2400" dirty="0">
                <a:solidFill>
                  <a:srgbClr val="FF0000"/>
                </a:solidFill>
                <a:latin typeface="Arial"/>
                <a:cs typeface="Arial"/>
              </a:rPr>
              <a:t>as pure</a:t>
            </a:r>
            <a:r>
              <a:rPr sz="2400" spc="-155" dirty="0">
                <a:solidFill>
                  <a:srgbClr val="FF0000"/>
                </a:solidFill>
                <a:latin typeface="Arial"/>
                <a:cs typeface="Arial"/>
              </a:rPr>
              <a:t> </a:t>
            </a:r>
            <a:r>
              <a:rPr sz="2400" dirty="0">
                <a:solidFill>
                  <a:srgbClr val="FF0000"/>
                </a:solidFill>
                <a:latin typeface="Arial"/>
                <a:cs typeface="Arial"/>
              </a:rPr>
              <a:t>ALOHA</a:t>
            </a:r>
          </a:p>
          <a:p>
            <a:pPr marL="469900" indent="-457200">
              <a:lnSpc>
                <a:spcPct val="100000"/>
              </a:lnSpc>
              <a:spcBef>
                <a:spcPts val="600"/>
              </a:spcBef>
              <a:buClr>
                <a:srgbClr val="0000FF"/>
              </a:buClr>
              <a:buChar char="•"/>
              <a:tabLst>
                <a:tab pos="469900" algn="l"/>
                <a:tab pos="470534" algn="l"/>
              </a:tabLst>
            </a:pPr>
            <a:r>
              <a:rPr sz="2400" dirty="0">
                <a:latin typeface="Arial"/>
                <a:cs typeface="Arial"/>
              </a:rPr>
              <a:t>Low load </a:t>
            </a:r>
            <a:r>
              <a:rPr sz="2400" spc="-5" dirty="0">
                <a:latin typeface="Arial"/>
                <a:cs typeface="Arial"/>
              </a:rPr>
              <a:t>wastes </a:t>
            </a:r>
            <a:r>
              <a:rPr sz="2400" dirty="0">
                <a:latin typeface="Arial"/>
                <a:cs typeface="Arial"/>
              </a:rPr>
              <a:t>slots, </a:t>
            </a:r>
            <a:r>
              <a:rPr sz="2400" spc="-10" dirty="0">
                <a:latin typeface="Arial"/>
                <a:cs typeface="Arial"/>
              </a:rPr>
              <a:t>high </a:t>
            </a:r>
            <a:r>
              <a:rPr sz="2400" dirty="0">
                <a:latin typeface="Arial"/>
                <a:cs typeface="Arial"/>
              </a:rPr>
              <a:t>loads causes</a:t>
            </a:r>
            <a:r>
              <a:rPr sz="2400" spc="-85" dirty="0">
                <a:latin typeface="Arial"/>
                <a:cs typeface="Arial"/>
              </a:rPr>
              <a:t> </a:t>
            </a:r>
            <a:r>
              <a:rPr sz="2400" dirty="0">
                <a:latin typeface="Arial"/>
                <a:cs typeface="Arial"/>
              </a:rPr>
              <a:t>collisions</a:t>
            </a:r>
          </a:p>
          <a:p>
            <a:pPr marL="469900" indent="-457200">
              <a:lnSpc>
                <a:spcPct val="100000"/>
              </a:lnSpc>
              <a:spcBef>
                <a:spcPts val="605"/>
              </a:spcBef>
              <a:buClr>
                <a:srgbClr val="0000FF"/>
              </a:buClr>
              <a:buChar char="•"/>
              <a:tabLst>
                <a:tab pos="469900" algn="l"/>
                <a:tab pos="470534" algn="l"/>
              </a:tabLst>
            </a:pPr>
            <a:r>
              <a:rPr sz="2400" dirty="0">
                <a:latin typeface="Arial"/>
                <a:cs typeface="Arial"/>
              </a:rPr>
              <a:t>Efficiency up to 1/e </a:t>
            </a:r>
            <a:r>
              <a:rPr sz="2400" spc="-5" dirty="0">
                <a:latin typeface="Arial"/>
                <a:cs typeface="Arial"/>
              </a:rPr>
              <a:t>(37%) </a:t>
            </a:r>
            <a:r>
              <a:rPr sz="2400" spc="5" dirty="0">
                <a:latin typeface="Arial"/>
                <a:cs typeface="Arial"/>
              </a:rPr>
              <a:t>for </a:t>
            </a:r>
            <a:r>
              <a:rPr sz="2400" spc="-5" dirty="0">
                <a:latin typeface="Arial"/>
                <a:cs typeface="Arial"/>
              </a:rPr>
              <a:t>random </a:t>
            </a:r>
            <a:r>
              <a:rPr sz="2400" spc="5" dirty="0">
                <a:latin typeface="Arial"/>
                <a:cs typeface="Arial"/>
              </a:rPr>
              <a:t>traffic</a:t>
            </a:r>
            <a:r>
              <a:rPr sz="2400" spc="-215" dirty="0">
                <a:latin typeface="Arial"/>
                <a:cs typeface="Arial"/>
              </a:rPr>
              <a:t> </a:t>
            </a:r>
            <a:r>
              <a:rPr sz="2400" dirty="0">
                <a:latin typeface="Arial"/>
                <a:cs typeface="Arial"/>
              </a:rPr>
              <a:t>models</a:t>
            </a:r>
          </a:p>
        </p:txBody>
      </p:sp>
      <p:sp>
        <p:nvSpPr>
          <p:cNvPr id="4" name="object 4"/>
          <p:cNvSpPr/>
          <p:nvPr/>
        </p:nvSpPr>
        <p:spPr>
          <a:xfrm>
            <a:off x="1386551" y="2982613"/>
            <a:ext cx="6773843" cy="3103578"/>
          </a:xfrm>
          <a:prstGeom prst="rect">
            <a:avLst/>
          </a:prstGeom>
          <a:blipFill>
            <a:blip r:embed="rId2" cstate="print"/>
            <a:stretch>
              <a:fillRect/>
            </a:stretch>
          </a:blipFill>
        </p:spPr>
        <p:txBody>
          <a:bodyPr wrap="square" lIns="0" tIns="0" rIns="0" bIns="0" rtlCol="0"/>
          <a:lstStyle/>
          <a:p>
            <a:endParaRPr/>
          </a:p>
        </p:txBody>
      </p:sp>
      <p:sp>
        <p:nvSpPr>
          <p:cNvPr id="7" name="Slide Number Placeholder 6"/>
          <p:cNvSpPr>
            <a:spLocks noGrp="1"/>
          </p:cNvSpPr>
          <p:nvPr>
            <p:ph type="sldNum" sz="quarter" idx="12"/>
          </p:nvPr>
        </p:nvSpPr>
        <p:spPr/>
        <p:txBody>
          <a:bodyPr/>
          <a:lstStyle/>
          <a:p>
            <a:fld id="{CA0281A3-FCAC-4568-8522-01ED5A03F9B3}" type="slidenum">
              <a:rPr lang="en-US" smtClean="0"/>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534400" cy="6172200"/>
          </a:xfrm>
        </p:spPr>
        <p:txBody>
          <a:bodyPr>
            <a:noAutofit/>
          </a:bodyPr>
          <a:lstStyle/>
          <a:p>
            <a:pPr marL="0" marR="0" fontAlgn="base">
              <a:spcBef>
                <a:spcPts val="0"/>
              </a:spcBef>
              <a:spcAft>
                <a:spcPts val="0"/>
              </a:spcAft>
              <a:buNone/>
            </a:pPr>
            <a:r>
              <a:rPr lang="en-US" sz="2400" b="1" dirty="0">
                <a:solidFill>
                  <a:srgbClr val="0033CC"/>
                </a:solidFill>
                <a:ea typeface="Times New Roman"/>
                <a:cs typeface="Arial"/>
              </a:rPr>
              <a:t>There are two types of parity bits:</a:t>
            </a:r>
            <a:endParaRPr lang="en-US" sz="2400" dirty="0">
              <a:ea typeface="Times New Roman"/>
              <a:cs typeface="Times New Roman"/>
            </a:endParaRPr>
          </a:p>
          <a:p>
            <a:pPr lvl="0" algn="just" fontAlgn="base">
              <a:spcBef>
                <a:spcPts val="0"/>
              </a:spcBef>
              <a:tabLst>
                <a:tab pos="457200" algn="l"/>
              </a:tabLst>
            </a:pPr>
            <a:r>
              <a:rPr lang="en-US" sz="2400" b="1" dirty="0">
                <a:ea typeface="Times New Roman"/>
                <a:cs typeface="Arial"/>
              </a:rPr>
              <a:t>Even parity bit: </a:t>
            </a:r>
            <a:r>
              <a:rPr lang="en-US" sz="2400" dirty="0">
                <a:ea typeface="Times New Roman"/>
                <a:cs typeface="Arial"/>
              </a:rPr>
              <a:t>In the case of even parity, for a given set of bits, the number of 1’s are counted. If that count is odd, the parity bit value is set to 1, making the total count of occurrences of 1’s an even number. If the total number of 1’s in a given set of bits is already even, the parity bit’s value is 0.</a:t>
            </a:r>
            <a:endParaRPr lang="en-US" sz="2400" dirty="0">
              <a:ea typeface="Times New Roman"/>
              <a:cs typeface="Times New Roman"/>
            </a:endParaRPr>
          </a:p>
          <a:p>
            <a:pPr lvl="0" algn="just" fontAlgn="base">
              <a:spcBef>
                <a:spcPts val="0"/>
              </a:spcBef>
              <a:tabLst>
                <a:tab pos="457200" algn="l"/>
              </a:tabLst>
            </a:pPr>
            <a:r>
              <a:rPr lang="en-US" sz="2400" b="1" dirty="0">
                <a:ea typeface="Times New Roman"/>
                <a:cs typeface="Arial"/>
              </a:rPr>
              <a:t>Odd Parity bit – </a:t>
            </a:r>
            <a:r>
              <a:rPr lang="en-US" sz="2400" dirty="0">
                <a:ea typeface="Times New Roman"/>
                <a:cs typeface="Arial"/>
              </a:rPr>
              <a:t>In the case of odd parity, for a given set of bits, the number of 1’s are counted. If that count is even, the parity bit value is set to 1, making the total count of occurrences of 1’s an odd number. If the total number of 1’s in a given set of bits is already odd, the parity bit’s value is 0.</a:t>
            </a:r>
            <a:endParaRPr lang="en-US" sz="2400" dirty="0">
              <a:ea typeface="Times New Roman"/>
              <a:cs typeface="Times New Roman"/>
            </a:endParaRPr>
          </a:p>
          <a:p>
            <a:endParaRPr lang="en-US" sz="2400" dirty="0"/>
          </a:p>
        </p:txBody>
      </p:sp>
      <p:sp>
        <p:nvSpPr>
          <p:cNvPr id="4" name="Slide Number Placeholder 3"/>
          <p:cNvSpPr>
            <a:spLocks noGrp="1"/>
          </p:cNvSpPr>
          <p:nvPr>
            <p:ph type="sldNum" sz="quarter" idx="12"/>
          </p:nvPr>
        </p:nvSpPr>
        <p:spPr/>
        <p:txBody>
          <a:bodyPr/>
          <a:lstStyle/>
          <a:p>
            <a:fld id="{CA0281A3-FCAC-4568-8522-01ED5A03F9B3}" type="slidenum">
              <a:rPr lang="en-US" smtClean="0"/>
              <a:pPr/>
              <a:t>8</a:t>
            </a:fld>
            <a:endParaRPr lang="en-US"/>
          </a:p>
        </p:txBody>
      </p:sp>
    </p:spTree>
    <p:extLst>
      <p:ext uri="{BB962C8B-B14F-4D97-AF65-F5344CB8AC3E}">
        <p14:creationId xmlns:p14="http://schemas.microsoft.com/office/powerpoint/2010/main" val="3813739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0"/>
            <a:ext cx="2032635" cy="689932"/>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FF0000"/>
                </a:solidFill>
              </a:rPr>
              <a:t>CSMA</a:t>
            </a:r>
            <a:r>
              <a:rPr spc="-80" dirty="0">
                <a:solidFill>
                  <a:srgbClr val="FF0000"/>
                </a:solidFill>
              </a:rPr>
              <a:t> </a:t>
            </a:r>
            <a:endParaRPr dirty="0">
              <a:solidFill>
                <a:srgbClr val="FF0000"/>
              </a:solidFill>
            </a:endParaRPr>
          </a:p>
        </p:txBody>
      </p:sp>
      <p:sp>
        <p:nvSpPr>
          <p:cNvPr id="3" name="object 3"/>
          <p:cNvSpPr txBox="1"/>
          <p:nvPr/>
        </p:nvSpPr>
        <p:spPr>
          <a:xfrm>
            <a:off x="228600" y="609600"/>
            <a:ext cx="8915400" cy="6040115"/>
          </a:xfrm>
          <a:prstGeom prst="rect">
            <a:avLst/>
          </a:prstGeom>
        </p:spPr>
        <p:txBody>
          <a:bodyPr vert="horz" wrap="square" lIns="0" tIns="88900" rIns="0" bIns="0" rtlCol="0">
            <a:spAutoFit/>
          </a:bodyPr>
          <a:lstStyle/>
          <a:p>
            <a:pPr marL="12700">
              <a:lnSpc>
                <a:spcPct val="100000"/>
              </a:lnSpc>
              <a:spcBef>
                <a:spcPts val="700"/>
              </a:spcBef>
            </a:pPr>
            <a:r>
              <a:rPr sz="2400" spc="-5" dirty="0">
                <a:solidFill>
                  <a:srgbClr val="FF0000"/>
                </a:solidFill>
                <a:cs typeface="Arial"/>
              </a:rPr>
              <a:t>CSMA improves </a:t>
            </a:r>
            <a:r>
              <a:rPr sz="2400" dirty="0">
                <a:solidFill>
                  <a:srgbClr val="FF0000"/>
                </a:solidFill>
                <a:cs typeface="Arial"/>
              </a:rPr>
              <a:t>on ALOHA by sensing the</a:t>
            </a:r>
            <a:r>
              <a:rPr sz="2400" spc="-100" dirty="0">
                <a:solidFill>
                  <a:srgbClr val="FF0000"/>
                </a:solidFill>
                <a:cs typeface="Arial"/>
              </a:rPr>
              <a:t> </a:t>
            </a:r>
            <a:r>
              <a:rPr sz="2400" dirty="0">
                <a:solidFill>
                  <a:srgbClr val="FF0000"/>
                </a:solidFill>
                <a:cs typeface="Arial"/>
              </a:rPr>
              <a:t>channel!</a:t>
            </a:r>
          </a:p>
          <a:p>
            <a:pPr marL="469900" indent="-457200">
              <a:lnSpc>
                <a:spcPct val="100000"/>
              </a:lnSpc>
              <a:spcBef>
                <a:spcPts val="600"/>
              </a:spcBef>
              <a:buClr>
                <a:srgbClr val="0000FF"/>
              </a:buClr>
              <a:buChar char="•"/>
              <a:tabLst>
                <a:tab pos="469900" algn="l"/>
                <a:tab pos="470534" algn="l"/>
              </a:tabLst>
            </a:pPr>
            <a:r>
              <a:rPr sz="2400" spc="-5" dirty="0">
                <a:cs typeface="Arial"/>
              </a:rPr>
              <a:t>User </a:t>
            </a:r>
            <a:r>
              <a:rPr sz="2400" dirty="0">
                <a:cs typeface="Arial"/>
              </a:rPr>
              <a:t>doesn’t send </a:t>
            </a:r>
            <a:r>
              <a:rPr sz="2400" spc="-5" dirty="0">
                <a:cs typeface="Arial"/>
              </a:rPr>
              <a:t>if it </a:t>
            </a:r>
            <a:r>
              <a:rPr sz="2400" dirty="0">
                <a:cs typeface="Arial"/>
              </a:rPr>
              <a:t>senses someone</a:t>
            </a:r>
            <a:r>
              <a:rPr sz="2400" spc="-135" dirty="0">
                <a:cs typeface="Arial"/>
              </a:rPr>
              <a:t> </a:t>
            </a:r>
            <a:r>
              <a:rPr sz="2400" spc="-5" dirty="0">
                <a:cs typeface="Arial"/>
              </a:rPr>
              <a:t>else</a:t>
            </a:r>
            <a:r>
              <a:rPr lang="en-US" sz="2400" spc="-5" dirty="0">
                <a:cs typeface="Arial"/>
              </a:rPr>
              <a:t>.</a:t>
            </a:r>
            <a:endParaRPr sz="2400" dirty="0">
              <a:cs typeface="Arial"/>
            </a:endParaRPr>
          </a:p>
          <a:p>
            <a:pPr marL="12700">
              <a:lnSpc>
                <a:spcPct val="100000"/>
              </a:lnSpc>
              <a:spcBef>
                <a:spcPts val="5"/>
              </a:spcBef>
            </a:pPr>
            <a:r>
              <a:rPr sz="2400" dirty="0">
                <a:solidFill>
                  <a:srgbClr val="FF0000"/>
                </a:solidFill>
                <a:cs typeface="Arial"/>
              </a:rPr>
              <a:t>Variations on </a:t>
            </a:r>
            <a:r>
              <a:rPr sz="2400" spc="-10" dirty="0">
                <a:solidFill>
                  <a:srgbClr val="FF0000"/>
                </a:solidFill>
                <a:cs typeface="Arial"/>
              </a:rPr>
              <a:t>what </a:t>
            </a:r>
            <a:r>
              <a:rPr sz="2400" dirty="0">
                <a:solidFill>
                  <a:srgbClr val="FF0000"/>
                </a:solidFill>
                <a:cs typeface="Arial"/>
              </a:rPr>
              <a:t>to do if the channel </a:t>
            </a:r>
            <a:r>
              <a:rPr sz="2400" spc="-5" dirty="0">
                <a:solidFill>
                  <a:srgbClr val="FF0000"/>
                </a:solidFill>
                <a:cs typeface="Arial"/>
              </a:rPr>
              <a:t>is</a:t>
            </a:r>
            <a:r>
              <a:rPr sz="2400" spc="-120" dirty="0">
                <a:solidFill>
                  <a:srgbClr val="FF0000"/>
                </a:solidFill>
                <a:cs typeface="Arial"/>
              </a:rPr>
              <a:t> </a:t>
            </a:r>
            <a:r>
              <a:rPr sz="2400" spc="-5" dirty="0">
                <a:solidFill>
                  <a:srgbClr val="FF0000"/>
                </a:solidFill>
                <a:cs typeface="Arial"/>
              </a:rPr>
              <a:t>busy:</a:t>
            </a:r>
            <a:endParaRPr sz="2400" dirty="0">
              <a:solidFill>
                <a:srgbClr val="FF0000"/>
              </a:solidFill>
              <a:cs typeface="Arial"/>
            </a:endParaRPr>
          </a:p>
          <a:p>
            <a:pPr marL="469900" indent="-457200">
              <a:lnSpc>
                <a:spcPct val="100000"/>
              </a:lnSpc>
              <a:spcBef>
                <a:spcPts val="600"/>
              </a:spcBef>
              <a:buClr>
                <a:srgbClr val="0000FF"/>
              </a:buClr>
              <a:buChar char="•"/>
              <a:tabLst>
                <a:tab pos="469900" algn="l"/>
                <a:tab pos="470534" algn="l"/>
              </a:tabLst>
            </a:pPr>
            <a:r>
              <a:rPr sz="2400" dirty="0">
                <a:cs typeface="Arial"/>
              </a:rPr>
              <a:t>1-persistent </a:t>
            </a:r>
            <a:r>
              <a:rPr sz="2400" spc="-10" dirty="0">
                <a:cs typeface="Arial"/>
              </a:rPr>
              <a:t>(greedy) </a:t>
            </a:r>
            <a:r>
              <a:rPr sz="2400" dirty="0">
                <a:cs typeface="Arial"/>
              </a:rPr>
              <a:t>sends as soon as</a:t>
            </a:r>
            <a:r>
              <a:rPr sz="2400" spc="-70" dirty="0">
                <a:cs typeface="Arial"/>
              </a:rPr>
              <a:t> </a:t>
            </a:r>
            <a:r>
              <a:rPr sz="2400" spc="-5" dirty="0">
                <a:cs typeface="Arial"/>
              </a:rPr>
              <a:t>idle</a:t>
            </a:r>
            <a:endParaRPr sz="2400" dirty="0">
              <a:cs typeface="Arial"/>
            </a:endParaRPr>
          </a:p>
          <a:p>
            <a:pPr marL="469900" indent="-457200">
              <a:lnSpc>
                <a:spcPct val="100000"/>
              </a:lnSpc>
              <a:spcBef>
                <a:spcPts val="600"/>
              </a:spcBef>
              <a:buClr>
                <a:srgbClr val="0000FF"/>
              </a:buClr>
              <a:buChar char="•"/>
              <a:tabLst>
                <a:tab pos="469900" algn="l"/>
                <a:tab pos="470534" algn="l"/>
              </a:tabLst>
            </a:pPr>
            <a:r>
              <a:rPr sz="2400" dirty="0">
                <a:cs typeface="Arial"/>
              </a:rPr>
              <a:t>Nonpersistent </a:t>
            </a:r>
            <a:r>
              <a:rPr sz="2400" spc="-10" dirty="0">
                <a:cs typeface="Arial"/>
              </a:rPr>
              <a:t>waits </a:t>
            </a:r>
            <a:r>
              <a:rPr sz="2400" dirty="0">
                <a:cs typeface="Arial"/>
              </a:rPr>
              <a:t>a </a:t>
            </a:r>
            <a:r>
              <a:rPr sz="2400" spc="-5" dirty="0">
                <a:cs typeface="Arial"/>
              </a:rPr>
              <a:t>random </a:t>
            </a:r>
            <a:r>
              <a:rPr sz="2400" dirty="0">
                <a:cs typeface="Arial"/>
              </a:rPr>
              <a:t>time then </a:t>
            </a:r>
            <a:r>
              <a:rPr sz="2400" spc="-5" dirty="0">
                <a:cs typeface="Arial"/>
              </a:rPr>
              <a:t>tries</a:t>
            </a:r>
            <a:r>
              <a:rPr sz="2400" spc="-85" dirty="0">
                <a:cs typeface="Arial"/>
              </a:rPr>
              <a:t> </a:t>
            </a:r>
            <a:r>
              <a:rPr sz="2400" spc="-5" dirty="0">
                <a:cs typeface="Arial"/>
              </a:rPr>
              <a:t>again</a:t>
            </a:r>
            <a:endParaRPr sz="2400" dirty="0">
              <a:cs typeface="Arial"/>
            </a:endParaRPr>
          </a:p>
          <a:p>
            <a:pPr marL="469900" indent="-457200">
              <a:lnSpc>
                <a:spcPct val="100000"/>
              </a:lnSpc>
              <a:spcBef>
                <a:spcPts val="605"/>
              </a:spcBef>
              <a:buClr>
                <a:srgbClr val="0000FF"/>
              </a:buClr>
              <a:buChar char="•"/>
              <a:tabLst>
                <a:tab pos="469900" algn="l"/>
                <a:tab pos="470534" algn="l"/>
              </a:tabLst>
            </a:pPr>
            <a:r>
              <a:rPr sz="2400" dirty="0">
                <a:cs typeface="Arial"/>
              </a:rPr>
              <a:t>p-persistent sends </a:t>
            </a:r>
            <a:r>
              <a:rPr sz="2400" spc="-10" dirty="0">
                <a:cs typeface="Arial"/>
              </a:rPr>
              <a:t>with </a:t>
            </a:r>
            <a:r>
              <a:rPr sz="2400" dirty="0">
                <a:cs typeface="Arial"/>
              </a:rPr>
              <a:t>probability </a:t>
            </a:r>
            <a:r>
              <a:rPr sz="2400" spc="-5" dirty="0">
                <a:cs typeface="Arial"/>
              </a:rPr>
              <a:t>p when</a:t>
            </a:r>
            <a:r>
              <a:rPr sz="2400" spc="-50" dirty="0">
                <a:cs typeface="Arial"/>
              </a:rPr>
              <a:t> </a:t>
            </a:r>
            <a:r>
              <a:rPr sz="2400" dirty="0">
                <a:cs typeface="Arial"/>
              </a:rPr>
              <a:t>idle</a:t>
            </a:r>
            <a:endParaRPr lang="en-US" sz="2400" dirty="0">
              <a:cs typeface="Arial"/>
            </a:endParaRPr>
          </a:p>
          <a:p>
            <a:pPr marL="12700" marR="393065">
              <a:spcBef>
                <a:spcPts val="100"/>
              </a:spcBef>
              <a:buFont typeface="Arial" pitchFamily="34" charset="0"/>
              <a:buChar char="•"/>
            </a:pPr>
            <a:r>
              <a:rPr lang="en-US" sz="2400" spc="5" dirty="0">
                <a:cs typeface="Arial"/>
              </a:rPr>
              <a:t>     Stations soon know </a:t>
            </a:r>
            <a:r>
              <a:rPr lang="en-US" sz="2400" dirty="0">
                <a:cs typeface="Arial"/>
              </a:rPr>
              <a:t>transmission has </a:t>
            </a:r>
            <a:r>
              <a:rPr lang="en-US" sz="2400" spc="5" dirty="0">
                <a:cs typeface="Arial"/>
              </a:rPr>
              <a:t>started  so first listen </a:t>
            </a:r>
            <a:r>
              <a:rPr lang="en-US" sz="2400" dirty="0">
                <a:cs typeface="Arial"/>
              </a:rPr>
              <a:t>for</a:t>
            </a:r>
          </a:p>
          <a:p>
            <a:pPr marL="12700" marR="393065">
              <a:spcBef>
                <a:spcPts val="100"/>
              </a:spcBef>
            </a:pPr>
            <a:r>
              <a:rPr lang="en-US" sz="2400" dirty="0">
                <a:cs typeface="Arial"/>
              </a:rPr>
              <a:t>       clear medium (carrier</a:t>
            </a:r>
            <a:r>
              <a:rPr lang="en-US" sz="2400" spc="-160" dirty="0">
                <a:cs typeface="Arial"/>
              </a:rPr>
              <a:t> </a:t>
            </a:r>
            <a:r>
              <a:rPr lang="en-US" sz="2400" spc="5" dirty="0">
                <a:cs typeface="Arial"/>
              </a:rPr>
              <a:t>sense)  </a:t>
            </a:r>
            <a:r>
              <a:rPr lang="en-US" sz="2400" dirty="0">
                <a:cs typeface="Arial"/>
              </a:rPr>
              <a:t>if medium idle,</a:t>
            </a:r>
            <a:r>
              <a:rPr lang="en-US" sz="2400" spc="-20" dirty="0">
                <a:cs typeface="Arial"/>
              </a:rPr>
              <a:t> </a:t>
            </a:r>
            <a:r>
              <a:rPr lang="en-US" sz="2400" dirty="0">
                <a:cs typeface="Arial"/>
              </a:rPr>
              <a:t>transmit.</a:t>
            </a:r>
          </a:p>
          <a:p>
            <a:pPr marL="12700" marR="393065"/>
            <a:r>
              <a:rPr lang="en-US" sz="2400" b="1" dirty="0">
                <a:solidFill>
                  <a:srgbClr val="FF0000"/>
                </a:solidFill>
                <a:cs typeface="Arial"/>
              </a:rPr>
              <a:t>if t</a:t>
            </a:r>
            <a:r>
              <a:rPr lang="en-US" sz="2400" b="1" spc="-10" dirty="0">
                <a:solidFill>
                  <a:srgbClr val="FF0000"/>
                </a:solidFill>
                <a:cs typeface="Arial"/>
              </a:rPr>
              <a:t>wo </a:t>
            </a:r>
            <a:r>
              <a:rPr lang="en-US" sz="2400" b="1" spc="5" dirty="0">
                <a:solidFill>
                  <a:srgbClr val="FF0000"/>
                </a:solidFill>
                <a:cs typeface="Arial"/>
              </a:rPr>
              <a:t>stations start </a:t>
            </a:r>
            <a:r>
              <a:rPr lang="en-US" sz="2400" b="1" dirty="0">
                <a:solidFill>
                  <a:srgbClr val="FF0000"/>
                </a:solidFill>
                <a:cs typeface="Arial"/>
              </a:rPr>
              <a:t>at </a:t>
            </a:r>
            <a:r>
              <a:rPr lang="en-US" sz="2400" b="1" spc="5" dirty="0">
                <a:solidFill>
                  <a:srgbClr val="FF0000"/>
                </a:solidFill>
                <a:cs typeface="Arial"/>
              </a:rPr>
              <a:t>the </a:t>
            </a:r>
            <a:r>
              <a:rPr lang="en-US" sz="2400" b="1" dirty="0">
                <a:solidFill>
                  <a:srgbClr val="FF0000"/>
                </a:solidFill>
                <a:cs typeface="Arial"/>
              </a:rPr>
              <a:t>same </a:t>
            </a:r>
            <a:r>
              <a:rPr lang="en-US" sz="2400" b="1" spc="5" dirty="0">
                <a:solidFill>
                  <a:srgbClr val="FF0000"/>
                </a:solidFill>
                <a:cs typeface="Arial"/>
              </a:rPr>
              <a:t>instant,</a:t>
            </a:r>
            <a:r>
              <a:rPr lang="en-US" sz="2400" b="1" spc="-235" dirty="0">
                <a:solidFill>
                  <a:srgbClr val="FF0000"/>
                </a:solidFill>
                <a:cs typeface="Arial"/>
              </a:rPr>
              <a:t> </a:t>
            </a:r>
            <a:r>
              <a:rPr lang="en-US" sz="2400" b="1" dirty="0">
                <a:solidFill>
                  <a:srgbClr val="FF0000"/>
                </a:solidFill>
                <a:cs typeface="Arial"/>
              </a:rPr>
              <a:t>collision</a:t>
            </a:r>
          </a:p>
          <a:p>
            <a:pPr marL="469900" indent="-457200">
              <a:buClr>
                <a:srgbClr val="0000FF"/>
              </a:buClr>
              <a:buChar char="•"/>
              <a:tabLst>
                <a:tab pos="469265" algn="l"/>
                <a:tab pos="469900" algn="l"/>
              </a:tabLst>
            </a:pPr>
            <a:r>
              <a:rPr lang="en-US" sz="2400" spc="-10" dirty="0">
                <a:cs typeface="Arial"/>
              </a:rPr>
              <a:t>wait </a:t>
            </a:r>
            <a:r>
              <a:rPr lang="en-US" sz="2400" dirty="0">
                <a:cs typeface="Arial"/>
              </a:rPr>
              <a:t>reasonable</a:t>
            </a:r>
            <a:r>
              <a:rPr lang="en-US" sz="2400" spc="-10" dirty="0">
                <a:cs typeface="Arial"/>
              </a:rPr>
              <a:t> </a:t>
            </a:r>
            <a:r>
              <a:rPr lang="en-US" sz="2400" dirty="0">
                <a:cs typeface="Arial"/>
              </a:rPr>
              <a:t>time</a:t>
            </a:r>
          </a:p>
          <a:p>
            <a:pPr marL="469900" indent="-457200">
              <a:buClr>
                <a:srgbClr val="0000FF"/>
              </a:buClr>
              <a:buChar char="•"/>
              <a:tabLst>
                <a:tab pos="469265" algn="l"/>
                <a:tab pos="469900" algn="l"/>
              </a:tabLst>
            </a:pPr>
            <a:r>
              <a:rPr lang="en-US" sz="2400" dirty="0">
                <a:cs typeface="Arial"/>
              </a:rPr>
              <a:t>if no ACK then</a:t>
            </a:r>
            <a:r>
              <a:rPr lang="en-US" sz="2400" spc="-80" dirty="0">
                <a:cs typeface="Arial"/>
              </a:rPr>
              <a:t> </a:t>
            </a:r>
            <a:r>
              <a:rPr lang="en-US" sz="2400" dirty="0">
                <a:cs typeface="Arial"/>
              </a:rPr>
              <a:t>retransmit</a:t>
            </a:r>
          </a:p>
          <a:p>
            <a:pPr marL="469900" indent="-457200">
              <a:buClr>
                <a:srgbClr val="0000FF"/>
              </a:buClr>
              <a:buChar char="•"/>
              <a:tabLst>
                <a:tab pos="469265" algn="l"/>
                <a:tab pos="469900" algn="l"/>
              </a:tabLst>
            </a:pPr>
            <a:r>
              <a:rPr lang="en-US" sz="2400" spc="-5" dirty="0">
                <a:cs typeface="Arial"/>
              </a:rPr>
              <a:t>collisions </a:t>
            </a:r>
            <a:r>
              <a:rPr lang="en-US" sz="2400" dirty="0">
                <a:cs typeface="Arial"/>
              </a:rPr>
              <a:t>occur at leading </a:t>
            </a:r>
            <a:r>
              <a:rPr lang="en-US" sz="2400" spc="-5" dirty="0">
                <a:cs typeface="Arial"/>
              </a:rPr>
              <a:t>edge </a:t>
            </a:r>
            <a:r>
              <a:rPr lang="en-US" sz="2400" spc="5" dirty="0">
                <a:cs typeface="Arial"/>
              </a:rPr>
              <a:t>of</a:t>
            </a:r>
            <a:r>
              <a:rPr lang="en-US" sz="2400" spc="-60" dirty="0">
                <a:cs typeface="Arial"/>
              </a:rPr>
              <a:t> </a:t>
            </a:r>
            <a:r>
              <a:rPr lang="en-US" sz="2400" spc="5" dirty="0">
                <a:cs typeface="Arial"/>
              </a:rPr>
              <a:t>frame</a:t>
            </a:r>
            <a:endParaRPr lang="en-US" sz="2400" dirty="0">
              <a:cs typeface="Arial"/>
            </a:endParaRPr>
          </a:p>
          <a:p>
            <a:pPr marL="12700" marR="547370">
              <a:buFont typeface="Arial" pitchFamily="34" charset="0"/>
              <a:buChar char="•"/>
            </a:pPr>
            <a:r>
              <a:rPr lang="en-US" sz="2400" spc="-5" dirty="0">
                <a:cs typeface="Arial"/>
              </a:rPr>
              <a:t>     Max </a:t>
            </a:r>
            <a:r>
              <a:rPr lang="en-US" sz="2400" dirty="0">
                <a:cs typeface="Arial"/>
              </a:rPr>
              <a:t>utilization depends </a:t>
            </a:r>
            <a:r>
              <a:rPr lang="en-US" sz="2400" spc="-5" dirty="0">
                <a:cs typeface="Arial"/>
              </a:rPr>
              <a:t>on </a:t>
            </a:r>
            <a:r>
              <a:rPr lang="en-US" sz="2400" dirty="0">
                <a:cs typeface="Arial"/>
              </a:rPr>
              <a:t>propagation time  (medium length) </a:t>
            </a:r>
          </a:p>
          <a:p>
            <a:pPr marL="12700" marR="547370"/>
            <a:r>
              <a:rPr lang="en-US" sz="2400" spc="5" dirty="0">
                <a:cs typeface="Arial"/>
              </a:rPr>
              <a:t>       and </a:t>
            </a:r>
            <a:r>
              <a:rPr lang="en-US" sz="2400" dirty="0">
                <a:cs typeface="Arial"/>
              </a:rPr>
              <a:t>frame</a:t>
            </a:r>
            <a:r>
              <a:rPr lang="en-US" sz="2400" spc="-50" dirty="0">
                <a:cs typeface="Arial"/>
              </a:rPr>
              <a:t> </a:t>
            </a:r>
            <a:r>
              <a:rPr lang="en-US" sz="2400" dirty="0">
                <a:cs typeface="Arial"/>
              </a:rPr>
              <a:t>length</a:t>
            </a:r>
          </a:p>
          <a:p>
            <a:pPr marL="469900" indent="-457200">
              <a:lnSpc>
                <a:spcPct val="100000"/>
              </a:lnSpc>
              <a:spcBef>
                <a:spcPts val="605"/>
              </a:spcBef>
              <a:buClr>
                <a:srgbClr val="0000FF"/>
              </a:buClr>
              <a:buChar char="•"/>
              <a:tabLst>
                <a:tab pos="469900" algn="l"/>
                <a:tab pos="470534" algn="l"/>
              </a:tabLst>
            </a:pPr>
            <a:endParaRPr sz="2400" dirty="0">
              <a:cs typeface="Arial"/>
            </a:endParaRPr>
          </a:p>
        </p:txBody>
      </p:sp>
      <p:sp>
        <p:nvSpPr>
          <p:cNvPr id="6" name="Slide Number Placeholder 5"/>
          <p:cNvSpPr>
            <a:spLocks noGrp="1"/>
          </p:cNvSpPr>
          <p:nvPr>
            <p:ph type="sldNum" sz="quarter" idx="12"/>
          </p:nvPr>
        </p:nvSpPr>
        <p:spPr/>
        <p:txBody>
          <a:bodyPr/>
          <a:lstStyle/>
          <a:p>
            <a:fld id="{CA0281A3-FCAC-4568-8522-01ED5A03F9B3}" type="slidenum">
              <a:rPr lang="en-US" smtClean="0"/>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4604">
              <a:lnSpc>
                <a:spcPct val="100000"/>
              </a:lnSpc>
              <a:spcBef>
                <a:spcPts val="100"/>
              </a:spcBef>
            </a:pPr>
            <a:r>
              <a:rPr dirty="0"/>
              <a:t>CSMA (2) –</a:t>
            </a:r>
            <a:r>
              <a:rPr spc="-80" dirty="0"/>
              <a:t> </a:t>
            </a:r>
            <a:r>
              <a:rPr spc="-5" dirty="0"/>
              <a:t>Persistence</a:t>
            </a:r>
          </a:p>
        </p:txBody>
      </p:sp>
      <p:sp>
        <p:nvSpPr>
          <p:cNvPr id="4" name="object 4"/>
          <p:cNvSpPr txBox="1"/>
          <p:nvPr/>
        </p:nvSpPr>
        <p:spPr>
          <a:xfrm>
            <a:off x="228600" y="228600"/>
            <a:ext cx="8686800" cy="320601"/>
          </a:xfrm>
          <a:prstGeom prst="rect">
            <a:avLst/>
          </a:prstGeom>
        </p:spPr>
        <p:txBody>
          <a:bodyPr vert="horz" wrap="square" lIns="0" tIns="12700" rIns="0" bIns="0" rtlCol="0">
            <a:spAutoFit/>
          </a:bodyPr>
          <a:lstStyle/>
          <a:p>
            <a:pPr marL="12700" marR="5080">
              <a:lnSpc>
                <a:spcPct val="100000"/>
              </a:lnSpc>
              <a:spcBef>
                <a:spcPts val="100"/>
              </a:spcBef>
            </a:pPr>
            <a:r>
              <a:rPr sz="2000" b="1" spc="-5" dirty="0">
                <a:solidFill>
                  <a:srgbClr val="FF0000"/>
                </a:solidFill>
                <a:cs typeface="Arial"/>
              </a:rPr>
              <a:t>CSMA </a:t>
            </a:r>
            <a:r>
              <a:rPr sz="2000" b="1" dirty="0">
                <a:solidFill>
                  <a:srgbClr val="FF0000"/>
                </a:solidFill>
                <a:cs typeface="Arial"/>
              </a:rPr>
              <a:t>outperforms ALOHA, and being less persistent</a:t>
            </a:r>
            <a:r>
              <a:rPr sz="2000" b="1" spc="-175" dirty="0">
                <a:solidFill>
                  <a:srgbClr val="FF0000"/>
                </a:solidFill>
                <a:cs typeface="Arial"/>
              </a:rPr>
              <a:t> </a:t>
            </a:r>
            <a:r>
              <a:rPr sz="2000" b="1" spc="-5" dirty="0">
                <a:solidFill>
                  <a:srgbClr val="FF0000"/>
                </a:solidFill>
                <a:cs typeface="Arial"/>
              </a:rPr>
              <a:t>is  </a:t>
            </a:r>
            <a:r>
              <a:rPr sz="2000" b="1" dirty="0">
                <a:solidFill>
                  <a:srgbClr val="FF0000"/>
                </a:solidFill>
                <a:cs typeface="Arial"/>
              </a:rPr>
              <a:t>better under </a:t>
            </a:r>
            <a:r>
              <a:rPr sz="2000" b="1" spc="-10" dirty="0">
                <a:solidFill>
                  <a:srgbClr val="FF0000"/>
                </a:solidFill>
                <a:cs typeface="Arial"/>
              </a:rPr>
              <a:t>high</a:t>
            </a:r>
            <a:r>
              <a:rPr sz="2000" b="1" spc="-80" dirty="0">
                <a:solidFill>
                  <a:srgbClr val="FF0000"/>
                </a:solidFill>
                <a:cs typeface="Arial"/>
              </a:rPr>
              <a:t> </a:t>
            </a:r>
            <a:r>
              <a:rPr sz="2000" b="1" dirty="0">
                <a:solidFill>
                  <a:srgbClr val="FF0000"/>
                </a:solidFill>
                <a:cs typeface="Arial"/>
              </a:rPr>
              <a:t>load</a:t>
            </a:r>
          </a:p>
        </p:txBody>
      </p:sp>
      <p:sp>
        <p:nvSpPr>
          <p:cNvPr id="5" name="object 5"/>
          <p:cNvSpPr/>
          <p:nvPr/>
        </p:nvSpPr>
        <p:spPr>
          <a:xfrm>
            <a:off x="609600" y="1143000"/>
            <a:ext cx="7879378" cy="3719493"/>
          </a:xfrm>
          <a:prstGeom prst="rect">
            <a:avLst/>
          </a:prstGeom>
          <a:blipFill>
            <a:blip r:embed="rId2" cstate="print"/>
            <a:stretch>
              <a:fillRect/>
            </a:stretch>
          </a:blipFill>
        </p:spPr>
        <p:txBody>
          <a:bodyPr wrap="square" lIns="0" tIns="0" rIns="0" bIns="0" rtlCol="0"/>
          <a:lstStyle/>
          <a:p>
            <a:endParaRPr/>
          </a:p>
        </p:txBody>
      </p:sp>
      <p:sp>
        <p:nvSpPr>
          <p:cNvPr id="6" name="Rectangle 5"/>
          <p:cNvSpPr/>
          <p:nvPr/>
        </p:nvSpPr>
        <p:spPr>
          <a:xfrm>
            <a:off x="152400" y="5105400"/>
            <a:ext cx="8382000" cy="369332"/>
          </a:xfrm>
          <a:prstGeom prst="rect">
            <a:avLst/>
          </a:prstGeom>
        </p:spPr>
        <p:txBody>
          <a:bodyPr wrap="square">
            <a:spAutoFit/>
          </a:bodyPr>
          <a:lstStyle/>
          <a:p>
            <a:r>
              <a:rPr lang="en-US" b="1" dirty="0">
                <a:solidFill>
                  <a:srgbClr val="FF0000"/>
                </a:solidFill>
              </a:rPr>
              <a:t>Comparison of the channel utilization versus load for various random access protocols.</a:t>
            </a:r>
          </a:p>
        </p:txBody>
      </p:sp>
      <p:sp>
        <p:nvSpPr>
          <p:cNvPr id="9" name="Slide Number Placeholder 8"/>
          <p:cNvSpPr>
            <a:spLocks noGrp="1"/>
          </p:cNvSpPr>
          <p:nvPr>
            <p:ph type="sldNum" sz="quarter" idx="12"/>
          </p:nvPr>
        </p:nvSpPr>
        <p:spPr/>
        <p:txBody>
          <a:bodyPr/>
          <a:lstStyle/>
          <a:p>
            <a:fld id="{CA0281A3-FCAC-4568-8522-01ED5A03F9B3}" type="slidenum">
              <a:rPr lang="en-US" smtClean="0"/>
              <a:pPr/>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7223" y="306941"/>
            <a:ext cx="4292600" cy="505267"/>
          </a:xfrm>
          <a:prstGeom prst="rect">
            <a:avLst/>
          </a:prstGeom>
        </p:spPr>
        <p:txBody>
          <a:bodyPr vert="horz" wrap="square" lIns="0" tIns="12700" rIns="0" bIns="0" rtlCol="0">
            <a:spAutoFit/>
          </a:bodyPr>
          <a:lstStyle/>
          <a:p>
            <a:pPr marL="12700">
              <a:lnSpc>
                <a:spcPct val="100000"/>
              </a:lnSpc>
              <a:spcBef>
                <a:spcPts val="100"/>
              </a:spcBef>
            </a:pPr>
            <a:r>
              <a:rPr sz="3200" b="1" spc="-10" dirty="0">
                <a:solidFill>
                  <a:srgbClr val="FF0000"/>
                </a:solidFill>
              </a:rPr>
              <a:t>Nonpersistent</a:t>
            </a:r>
            <a:r>
              <a:rPr sz="3200" b="1" spc="10" dirty="0">
                <a:solidFill>
                  <a:srgbClr val="FF0000"/>
                </a:solidFill>
              </a:rPr>
              <a:t> </a:t>
            </a:r>
            <a:r>
              <a:rPr sz="3200" b="1" spc="-5" dirty="0">
                <a:solidFill>
                  <a:srgbClr val="FF0000"/>
                </a:solidFill>
              </a:rPr>
              <a:t>CSMA</a:t>
            </a:r>
          </a:p>
        </p:txBody>
      </p:sp>
      <p:sp>
        <p:nvSpPr>
          <p:cNvPr id="3" name="object 3"/>
          <p:cNvSpPr txBox="1"/>
          <p:nvPr/>
        </p:nvSpPr>
        <p:spPr>
          <a:xfrm>
            <a:off x="228600" y="1072560"/>
            <a:ext cx="8610600" cy="3522759"/>
          </a:xfrm>
          <a:prstGeom prst="rect">
            <a:avLst/>
          </a:prstGeom>
        </p:spPr>
        <p:txBody>
          <a:bodyPr vert="horz" wrap="square" lIns="0" tIns="105410" rIns="0" bIns="0" rtlCol="0">
            <a:spAutoFit/>
          </a:bodyPr>
          <a:lstStyle/>
          <a:p>
            <a:pPr marL="12700">
              <a:lnSpc>
                <a:spcPct val="100000"/>
              </a:lnSpc>
              <a:spcBef>
                <a:spcPts val="830"/>
              </a:spcBef>
            </a:pPr>
            <a:r>
              <a:rPr sz="2400" dirty="0">
                <a:cs typeface="Arial"/>
              </a:rPr>
              <a:t>Nonpersistent </a:t>
            </a:r>
            <a:r>
              <a:rPr sz="2400" spc="-5" dirty="0">
                <a:cs typeface="Arial"/>
              </a:rPr>
              <a:t>CSMA</a:t>
            </a:r>
            <a:r>
              <a:rPr sz="2400" spc="-35" dirty="0">
                <a:cs typeface="Arial"/>
              </a:rPr>
              <a:t> </a:t>
            </a:r>
            <a:r>
              <a:rPr sz="2400" dirty="0">
                <a:cs typeface="Arial"/>
              </a:rPr>
              <a:t>rules:</a:t>
            </a:r>
          </a:p>
          <a:p>
            <a:pPr marL="850900" indent="-381000">
              <a:lnSpc>
                <a:spcPct val="100000"/>
              </a:lnSpc>
              <a:spcBef>
                <a:spcPts val="620"/>
              </a:spcBef>
              <a:buClr>
                <a:srgbClr val="0000FF"/>
              </a:buClr>
              <a:buAutoNum type="arabicPeriod"/>
              <a:tabLst>
                <a:tab pos="851535" algn="l"/>
              </a:tabLst>
            </a:pPr>
            <a:r>
              <a:rPr sz="2400" dirty="0">
                <a:cs typeface="Arial"/>
              </a:rPr>
              <a:t>if medium idle,</a:t>
            </a:r>
            <a:r>
              <a:rPr sz="2400" spc="-50" dirty="0">
                <a:cs typeface="Arial"/>
              </a:rPr>
              <a:t> </a:t>
            </a:r>
            <a:r>
              <a:rPr sz="2400" dirty="0">
                <a:cs typeface="Arial"/>
              </a:rPr>
              <a:t>transmit</a:t>
            </a:r>
          </a:p>
          <a:p>
            <a:pPr marL="850900" marR="5080" indent="-381000">
              <a:lnSpc>
                <a:spcPct val="100000"/>
              </a:lnSpc>
              <a:spcBef>
                <a:spcPts val="600"/>
              </a:spcBef>
              <a:buClr>
                <a:srgbClr val="0000FF"/>
              </a:buClr>
              <a:buAutoNum type="arabicPeriod"/>
              <a:tabLst>
                <a:tab pos="851535" algn="l"/>
              </a:tabLst>
            </a:pPr>
            <a:r>
              <a:rPr sz="2400" dirty="0">
                <a:cs typeface="Arial"/>
              </a:rPr>
              <a:t>if medium </a:t>
            </a:r>
            <a:r>
              <a:rPr sz="2400" spc="-5" dirty="0">
                <a:cs typeface="Arial"/>
              </a:rPr>
              <a:t>busy, </a:t>
            </a:r>
            <a:r>
              <a:rPr sz="2400" spc="-10" dirty="0">
                <a:cs typeface="Arial"/>
              </a:rPr>
              <a:t>wait </a:t>
            </a:r>
            <a:r>
              <a:rPr sz="2400" dirty="0">
                <a:cs typeface="Arial"/>
              </a:rPr>
              <a:t>amount of time </a:t>
            </a:r>
            <a:r>
              <a:rPr sz="2400" spc="-10" dirty="0">
                <a:cs typeface="Arial"/>
              </a:rPr>
              <a:t>drawn </a:t>
            </a:r>
            <a:r>
              <a:rPr sz="2400" spc="5" dirty="0">
                <a:cs typeface="Arial"/>
              </a:rPr>
              <a:t>from  </a:t>
            </a:r>
            <a:endParaRPr lang="en-US" sz="2400" spc="5" dirty="0">
              <a:cs typeface="Arial"/>
            </a:endParaRPr>
          </a:p>
          <a:p>
            <a:pPr marL="850900" marR="5080" indent="-381000">
              <a:lnSpc>
                <a:spcPct val="100000"/>
              </a:lnSpc>
              <a:spcBef>
                <a:spcPts val="600"/>
              </a:spcBef>
              <a:buClr>
                <a:srgbClr val="0000FF"/>
              </a:buClr>
              <a:tabLst>
                <a:tab pos="851535" algn="l"/>
              </a:tabLst>
            </a:pPr>
            <a:r>
              <a:rPr sz="2400" spc="-5" dirty="0">
                <a:cs typeface="Arial"/>
              </a:rPr>
              <a:t>probability </a:t>
            </a:r>
            <a:r>
              <a:rPr sz="2400" dirty="0">
                <a:cs typeface="Arial"/>
              </a:rPr>
              <a:t>distribution </a:t>
            </a:r>
            <a:r>
              <a:rPr sz="2400" spc="-5" dirty="0">
                <a:cs typeface="Arial"/>
              </a:rPr>
              <a:t>(retransmission delay) </a:t>
            </a:r>
            <a:r>
              <a:rPr sz="2400" dirty="0">
                <a:cs typeface="Arial"/>
              </a:rPr>
              <a:t>&amp;</a:t>
            </a:r>
            <a:r>
              <a:rPr sz="2400" spc="25" dirty="0">
                <a:cs typeface="Arial"/>
              </a:rPr>
              <a:t> </a:t>
            </a:r>
            <a:r>
              <a:rPr sz="2400" spc="-5" dirty="0">
                <a:cs typeface="Arial"/>
              </a:rPr>
              <a:t>retry</a:t>
            </a:r>
            <a:r>
              <a:rPr lang="en-US" sz="2400" spc="-5" dirty="0">
                <a:cs typeface="Arial"/>
              </a:rPr>
              <a:t> </a:t>
            </a:r>
            <a:r>
              <a:rPr sz="2400" dirty="0">
                <a:cs typeface="Arial"/>
              </a:rPr>
              <a:t>random</a:t>
            </a:r>
            <a:r>
              <a:rPr lang="en-US" sz="2400" dirty="0">
                <a:cs typeface="Arial"/>
              </a:rPr>
              <a:t> </a:t>
            </a:r>
            <a:r>
              <a:rPr sz="2400" spc="-5" dirty="0">
                <a:cs typeface="Arial"/>
              </a:rPr>
              <a:t>delays </a:t>
            </a:r>
            <a:r>
              <a:rPr sz="2400" spc="5" dirty="0">
                <a:cs typeface="Arial"/>
              </a:rPr>
              <a:t>reduces </a:t>
            </a:r>
            <a:r>
              <a:rPr sz="2400" dirty="0">
                <a:cs typeface="Arial"/>
              </a:rPr>
              <a:t>probability of collisions  </a:t>
            </a:r>
            <a:r>
              <a:rPr sz="2400" spc="5" dirty="0">
                <a:cs typeface="Arial"/>
              </a:rPr>
              <a:t>capacity </a:t>
            </a:r>
            <a:r>
              <a:rPr sz="2400" dirty="0">
                <a:cs typeface="Arial"/>
              </a:rPr>
              <a:t>is wasted </a:t>
            </a:r>
            <a:r>
              <a:rPr sz="2400" spc="5" dirty="0">
                <a:cs typeface="Arial"/>
              </a:rPr>
              <a:t>because </a:t>
            </a:r>
            <a:r>
              <a:rPr sz="2400" dirty="0">
                <a:cs typeface="Arial"/>
              </a:rPr>
              <a:t>medium </a:t>
            </a:r>
            <a:r>
              <a:rPr sz="2400" spc="-10" dirty="0">
                <a:cs typeface="Arial"/>
              </a:rPr>
              <a:t>will</a:t>
            </a:r>
            <a:r>
              <a:rPr sz="2400" spc="-95" dirty="0">
                <a:cs typeface="Arial"/>
              </a:rPr>
              <a:t> </a:t>
            </a:r>
            <a:r>
              <a:rPr sz="2400" dirty="0">
                <a:cs typeface="Arial"/>
              </a:rPr>
              <a:t>remain</a:t>
            </a:r>
            <a:r>
              <a:rPr lang="en-US" sz="2400" dirty="0">
                <a:cs typeface="Arial"/>
              </a:rPr>
              <a:t> </a:t>
            </a:r>
            <a:r>
              <a:rPr sz="2400" dirty="0">
                <a:cs typeface="Arial"/>
              </a:rPr>
              <a:t>idle </a:t>
            </a:r>
            <a:r>
              <a:rPr sz="2400" spc="-5" dirty="0">
                <a:cs typeface="Arial"/>
              </a:rPr>
              <a:t>following </a:t>
            </a:r>
            <a:r>
              <a:rPr sz="2400" dirty="0">
                <a:cs typeface="Arial"/>
              </a:rPr>
              <a:t>end of transmission</a:t>
            </a:r>
            <a:r>
              <a:rPr lang="en-US" sz="2400" dirty="0">
                <a:cs typeface="Arial"/>
              </a:rPr>
              <a:t>.</a:t>
            </a:r>
            <a:endParaRPr sz="2400" dirty="0">
              <a:cs typeface="Arial"/>
            </a:endParaRPr>
          </a:p>
          <a:p>
            <a:pPr marL="12700">
              <a:lnSpc>
                <a:spcPct val="100000"/>
              </a:lnSpc>
              <a:spcBef>
                <a:spcPts val="1800"/>
              </a:spcBef>
            </a:pPr>
            <a:r>
              <a:rPr sz="2400" spc="5" dirty="0">
                <a:cs typeface="Arial"/>
              </a:rPr>
              <a:t>nonpersistent stations </a:t>
            </a:r>
            <a:r>
              <a:rPr sz="2400" dirty="0">
                <a:cs typeface="Arial"/>
              </a:rPr>
              <a:t>are</a:t>
            </a:r>
            <a:r>
              <a:rPr sz="2400" spc="-110" dirty="0">
                <a:cs typeface="Arial"/>
              </a:rPr>
              <a:t> </a:t>
            </a:r>
            <a:r>
              <a:rPr sz="2400" dirty="0">
                <a:cs typeface="Arial"/>
              </a:rPr>
              <a:t>deferential</a:t>
            </a:r>
          </a:p>
        </p:txBody>
      </p:sp>
      <p:sp>
        <p:nvSpPr>
          <p:cNvPr id="6" name="Slide Number Placeholder 5"/>
          <p:cNvSpPr>
            <a:spLocks noGrp="1"/>
          </p:cNvSpPr>
          <p:nvPr>
            <p:ph type="sldNum" sz="quarter" idx="12"/>
          </p:nvPr>
        </p:nvSpPr>
        <p:spPr/>
        <p:txBody>
          <a:bodyPr/>
          <a:lstStyle/>
          <a:p>
            <a:fld id="{CA0281A3-FCAC-4568-8522-01ED5A03F9B3}" type="slidenum">
              <a:rPr lang="en-US" smtClean="0"/>
              <a:pPr/>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43632" y="306941"/>
            <a:ext cx="3864610" cy="505267"/>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FF0000"/>
                </a:solidFill>
              </a:rPr>
              <a:t>1-persistent</a:t>
            </a:r>
            <a:r>
              <a:rPr sz="3200" b="1" spc="-25" dirty="0">
                <a:solidFill>
                  <a:srgbClr val="FF0000"/>
                </a:solidFill>
              </a:rPr>
              <a:t> </a:t>
            </a:r>
            <a:r>
              <a:rPr sz="3200" b="1" dirty="0">
                <a:solidFill>
                  <a:srgbClr val="FF0000"/>
                </a:solidFill>
              </a:rPr>
              <a:t>CSMA</a:t>
            </a:r>
          </a:p>
        </p:txBody>
      </p:sp>
      <p:sp>
        <p:nvSpPr>
          <p:cNvPr id="3" name="object 3"/>
          <p:cNvSpPr txBox="1"/>
          <p:nvPr/>
        </p:nvSpPr>
        <p:spPr>
          <a:xfrm>
            <a:off x="536244" y="1700860"/>
            <a:ext cx="7487920" cy="3425825"/>
          </a:xfrm>
          <a:prstGeom prst="rect">
            <a:avLst/>
          </a:prstGeom>
        </p:spPr>
        <p:txBody>
          <a:bodyPr vert="horz" wrap="square" lIns="0" tIns="12700" rIns="0" bIns="0" rtlCol="0">
            <a:spAutoFit/>
          </a:bodyPr>
          <a:lstStyle/>
          <a:p>
            <a:pPr marL="12700">
              <a:lnSpc>
                <a:spcPct val="100000"/>
              </a:lnSpc>
              <a:spcBef>
                <a:spcPts val="100"/>
              </a:spcBef>
            </a:pPr>
            <a:r>
              <a:rPr sz="2400" spc="-5" dirty="0">
                <a:cs typeface="Arial"/>
              </a:rPr>
              <a:t>1-persistent CSMA avoids </a:t>
            </a:r>
            <a:r>
              <a:rPr sz="2400" dirty="0">
                <a:cs typeface="Arial"/>
              </a:rPr>
              <a:t>idle channel</a:t>
            </a:r>
            <a:r>
              <a:rPr sz="2400" spc="-45" dirty="0">
                <a:cs typeface="Arial"/>
              </a:rPr>
              <a:t> </a:t>
            </a:r>
            <a:r>
              <a:rPr sz="2400" dirty="0">
                <a:cs typeface="Arial"/>
              </a:rPr>
              <a:t>time</a:t>
            </a:r>
          </a:p>
          <a:p>
            <a:pPr marL="285115" indent="-272415">
              <a:lnSpc>
                <a:spcPct val="100000"/>
              </a:lnSpc>
              <a:spcBef>
                <a:spcPts val="1805"/>
              </a:spcBef>
              <a:buSzPct val="95833"/>
              <a:buAutoNum type="arabicPlain"/>
              <a:tabLst>
                <a:tab pos="285750" algn="l"/>
              </a:tabLst>
            </a:pPr>
            <a:r>
              <a:rPr sz="2400" dirty="0">
                <a:cs typeface="Arial"/>
              </a:rPr>
              <a:t>persistent CSMA</a:t>
            </a:r>
            <a:r>
              <a:rPr sz="2400" spc="-20" dirty="0">
                <a:cs typeface="Arial"/>
              </a:rPr>
              <a:t> </a:t>
            </a:r>
            <a:r>
              <a:rPr sz="2400" spc="-5" dirty="0">
                <a:cs typeface="Arial"/>
              </a:rPr>
              <a:t>rules:</a:t>
            </a:r>
            <a:endParaRPr sz="2400" dirty="0">
              <a:cs typeface="Arial"/>
            </a:endParaRPr>
          </a:p>
          <a:p>
            <a:pPr marL="850900" lvl="1" indent="-381000">
              <a:lnSpc>
                <a:spcPct val="100000"/>
              </a:lnSpc>
              <a:spcBef>
                <a:spcPts val="600"/>
              </a:spcBef>
              <a:buClr>
                <a:srgbClr val="0000FF"/>
              </a:buClr>
              <a:buAutoNum type="arabicPeriod"/>
              <a:tabLst>
                <a:tab pos="851535" algn="l"/>
              </a:tabLst>
            </a:pPr>
            <a:r>
              <a:rPr sz="2400" dirty="0">
                <a:cs typeface="Arial"/>
              </a:rPr>
              <a:t>if medium idle,</a:t>
            </a:r>
            <a:r>
              <a:rPr sz="2400" spc="-50" dirty="0">
                <a:cs typeface="Arial"/>
              </a:rPr>
              <a:t> </a:t>
            </a:r>
            <a:r>
              <a:rPr sz="2400" dirty="0">
                <a:cs typeface="Arial"/>
              </a:rPr>
              <a:t>transmit;</a:t>
            </a:r>
          </a:p>
          <a:p>
            <a:pPr marL="850900" lvl="1" indent="-381000">
              <a:lnSpc>
                <a:spcPct val="100000"/>
              </a:lnSpc>
              <a:spcBef>
                <a:spcPts val="600"/>
              </a:spcBef>
              <a:buClr>
                <a:srgbClr val="0000FF"/>
              </a:buClr>
              <a:buAutoNum type="arabicPeriod"/>
              <a:tabLst>
                <a:tab pos="851535" algn="l"/>
              </a:tabLst>
            </a:pPr>
            <a:r>
              <a:rPr sz="2400" dirty="0">
                <a:cs typeface="Arial"/>
              </a:rPr>
              <a:t>if medium </a:t>
            </a:r>
            <a:r>
              <a:rPr sz="2400" spc="-5" dirty="0">
                <a:cs typeface="Arial"/>
              </a:rPr>
              <a:t>busy, listen </a:t>
            </a:r>
            <a:r>
              <a:rPr sz="2400" dirty="0">
                <a:cs typeface="Arial"/>
              </a:rPr>
              <a:t>until idle; then</a:t>
            </a:r>
            <a:r>
              <a:rPr sz="2400" spc="-110" dirty="0">
                <a:cs typeface="Arial"/>
              </a:rPr>
              <a:t> </a:t>
            </a:r>
            <a:r>
              <a:rPr sz="2400" dirty="0">
                <a:cs typeface="Arial"/>
              </a:rPr>
              <a:t>transmit</a:t>
            </a:r>
          </a:p>
          <a:p>
            <a:pPr marR="4144645" algn="ctr">
              <a:lnSpc>
                <a:spcPct val="100000"/>
              </a:lnSpc>
              <a:spcBef>
                <a:spcPts val="5"/>
              </a:spcBef>
            </a:pPr>
            <a:r>
              <a:rPr sz="2400" dirty="0">
                <a:cs typeface="Arial"/>
              </a:rPr>
              <a:t>immediately</a:t>
            </a:r>
          </a:p>
          <a:p>
            <a:pPr marL="12700">
              <a:lnSpc>
                <a:spcPct val="100000"/>
              </a:lnSpc>
              <a:spcBef>
                <a:spcPts val="1800"/>
              </a:spcBef>
            </a:pPr>
            <a:r>
              <a:rPr sz="2400" dirty="0">
                <a:cs typeface="Arial"/>
              </a:rPr>
              <a:t>1-persistent stations are</a:t>
            </a:r>
            <a:r>
              <a:rPr sz="2400" spc="-85" dirty="0">
                <a:cs typeface="Arial"/>
              </a:rPr>
              <a:t> </a:t>
            </a:r>
            <a:r>
              <a:rPr sz="2400" dirty="0">
                <a:cs typeface="Arial"/>
              </a:rPr>
              <a:t>selfish</a:t>
            </a:r>
          </a:p>
          <a:p>
            <a:pPr marL="12700">
              <a:lnSpc>
                <a:spcPct val="100000"/>
              </a:lnSpc>
              <a:spcBef>
                <a:spcPts val="1805"/>
              </a:spcBef>
            </a:pPr>
            <a:r>
              <a:rPr sz="2400" dirty="0">
                <a:cs typeface="Arial"/>
              </a:rPr>
              <a:t>if </a:t>
            </a:r>
            <a:r>
              <a:rPr sz="2400" spc="-10" dirty="0">
                <a:cs typeface="Arial"/>
              </a:rPr>
              <a:t>two </a:t>
            </a:r>
            <a:r>
              <a:rPr sz="2400" dirty="0">
                <a:cs typeface="Arial"/>
              </a:rPr>
              <a:t>or more stations </a:t>
            </a:r>
            <a:r>
              <a:rPr sz="2400" spc="-5" dirty="0">
                <a:cs typeface="Arial"/>
              </a:rPr>
              <a:t>waiting, a collision is</a:t>
            </a:r>
            <a:r>
              <a:rPr sz="2400" spc="55" dirty="0">
                <a:cs typeface="Arial"/>
              </a:rPr>
              <a:t> </a:t>
            </a:r>
            <a:r>
              <a:rPr sz="2400" dirty="0">
                <a:cs typeface="Arial"/>
              </a:rPr>
              <a:t>guaranteed</a:t>
            </a:r>
          </a:p>
        </p:txBody>
      </p:sp>
      <p:sp>
        <p:nvSpPr>
          <p:cNvPr id="6" name="Slide Number Placeholder 5"/>
          <p:cNvSpPr>
            <a:spLocks noGrp="1"/>
          </p:cNvSpPr>
          <p:nvPr>
            <p:ph type="sldNum" sz="quarter" idx="12"/>
          </p:nvPr>
        </p:nvSpPr>
        <p:spPr/>
        <p:txBody>
          <a:bodyPr/>
          <a:lstStyle/>
          <a:p>
            <a:fld id="{CA0281A3-FCAC-4568-8522-01ED5A03F9B3}" type="slidenum">
              <a:rPr lang="en-US" smtClean="0"/>
              <a:pPr/>
              <a:t>83</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6200" y="306941"/>
            <a:ext cx="3912235" cy="505267"/>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FF0000"/>
                </a:solidFill>
              </a:rPr>
              <a:t>P-persistent</a:t>
            </a:r>
            <a:r>
              <a:rPr sz="3200" b="1" spc="-45" dirty="0">
                <a:solidFill>
                  <a:srgbClr val="FF0000"/>
                </a:solidFill>
              </a:rPr>
              <a:t> </a:t>
            </a:r>
            <a:r>
              <a:rPr sz="3200" b="1" spc="-5" dirty="0">
                <a:solidFill>
                  <a:srgbClr val="FF0000"/>
                </a:solidFill>
              </a:rPr>
              <a:t>CSMA</a:t>
            </a:r>
          </a:p>
        </p:txBody>
      </p:sp>
      <p:sp>
        <p:nvSpPr>
          <p:cNvPr id="3" name="object 3"/>
          <p:cNvSpPr txBox="1"/>
          <p:nvPr/>
        </p:nvSpPr>
        <p:spPr>
          <a:xfrm>
            <a:off x="536244" y="1164158"/>
            <a:ext cx="8043545" cy="4311650"/>
          </a:xfrm>
          <a:prstGeom prst="rect">
            <a:avLst/>
          </a:prstGeom>
        </p:spPr>
        <p:txBody>
          <a:bodyPr vert="horz" wrap="square" lIns="0" tIns="13970" rIns="0" bIns="0" rtlCol="0">
            <a:spAutoFit/>
          </a:bodyPr>
          <a:lstStyle/>
          <a:p>
            <a:pPr marL="469900" marR="118745" indent="-457200">
              <a:lnSpc>
                <a:spcPct val="100000"/>
              </a:lnSpc>
              <a:spcBef>
                <a:spcPts val="110"/>
              </a:spcBef>
            </a:pPr>
            <a:r>
              <a:rPr sz="2800" spc="5" dirty="0">
                <a:latin typeface="Arial"/>
                <a:cs typeface="Arial"/>
              </a:rPr>
              <a:t>a </a:t>
            </a:r>
            <a:r>
              <a:rPr sz="2800" dirty="0">
                <a:latin typeface="Arial"/>
                <a:cs typeface="Arial"/>
              </a:rPr>
              <a:t>compromise </a:t>
            </a:r>
            <a:r>
              <a:rPr sz="2800" spc="5" dirty="0">
                <a:latin typeface="Arial"/>
                <a:cs typeface="Arial"/>
              </a:rPr>
              <a:t>to try and reduce </a:t>
            </a:r>
            <a:r>
              <a:rPr sz="2800" dirty="0">
                <a:latin typeface="Arial"/>
                <a:cs typeface="Arial"/>
              </a:rPr>
              <a:t>collisions and</a:t>
            </a:r>
            <a:r>
              <a:rPr sz="2800" spc="-114" dirty="0">
                <a:latin typeface="Arial"/>
                <a:cs typeface="Arial"/>
              </a:rPr>
              <a:t> </a:t>
            </a:r>
            <a:r>
              <a:rPr sz="2800" dirty="0">
                <a:latin typeface="Arial"/>
                <a:cs typeface="Arial"/>
              </a:rPr>
              <a:t>idle  time</a:t>
            </a:r>
          </a:p>
          <a:p>
            <a:pPr marL="528320" lvl="1" indent="-515620">
              <a:lnSpc>
                <a:spcPct val="100000"/>
              </a:lnSpc>
              <a:spcBef>
                <a:spcPts val="1805"/>
              </a:spcBef>
              <a:buSzPct val="96428"/>
              <a:tabLst>
                <a:tab pos="528955" algn="l"/>
              </a:tabLst>
            </a:pPr>
            <a:r>
              <a:rPr lang="en-US" sz="2800" spc="5" dirty="0">
                <a:latin typeface="Arial"/>
                <a:cs typeface="Arial"/>
              </a:rPr>
              <a:t>P-p</a:t>
            </a:r>
            <a:r>
              <a:rPr sz="2800" spc="5" dirty="0">
                <a:latin typeface="Arial"/>
                <a:cs typeface="Arial"/>
              </a:rPr>
              <a:t>ersistent </a:t>
            </a:r>
            <a:r>
              <a:rPr sz="2800" spc="-5" dirty="0">
                <a:latin typeface="Arial"/>
                <a:cs typeface="Arial"/>
              </a:rPr>
              <a:t>CSMA</a:t>
            </a:r>
            <a:r>
              <a:rPr sz="2800" spc="-40" dirty="0">
                <a:latin typeface="Arial"/>
                <a:cs typeface="Arial"/>
              </a:rPr>
              <a:t> </a:t>
            </a:r>
            <a:r>
              <a:rPr sz="2800" dirty="0">
                <a:latin typeface="Arial"/>
                <a:cs typeface="Arial"/>
              </a:rPr>
              <a:t>rules:</a:t>
            </a:r>
          </a:p>
          <a:p>
            <a:pPr marL="850900" marR="205104" lvl="2" indent="-381000">
              <a:lnSpc>
                <a:spcPct val="100000"/>
              </a:lnSpc>
              <a:spcBef>
                <a:spcPts val="615"/>
              </a:spcBef>
              <a:buClr>
                <a:srgbClr val="0000FF"/>
              </a:buClr>
              <a:buAutoNum type="arabicPeriod"/>
              <a:tabLst>
                <a:tab pos="851535" algn="l"/>
              </a:tabLst>
            </a:pPr>
            <a:r>
              <a:rPr sz="2400" spc="-5" dirty="0">
                <a:latin typeface="Arial"/>
                <a:cs typeface="Arial"/>
              </a:rPr>
              <a:t>if </a:t>
            </a:r>
            <a:r>
              <a:rPr sz="2400" dirty="0">
                <a:latin typeface="Arial"/>
                <a:cs typeface="Arial"/>
              </a:rPr>
              <a:t>medium idle, transmit </a:t>
            </a:r>
            <a:r>
              <a:rPr sz="2400" spc="-10" dirty="0">
                <a:latin typeface="Arial"/>
                <a:cs typeface="Arial"/>
              </a:rPr>
              <a:t>with </a:t>
            </a:r>
            <a:r>
              <a:rPr sz="2400" dirty="0">
                <a:latin typeface="Arial"/>
                <a:cs typeface="Arial"/>
              </a:rPr>
              <a:t>probability </a:t>
            </a:r>
            <a:r>
              <a:rPr sz="2400" spc="5" dirty="0">
                <a:latin typeface="Arial"/>
                <a:cs typeface="Arial"/>
              </a:rPr>
              <a:t>p, </a:t>
            </a:r>
            <a:r>
              <a:rPr sz="2400" dirty="0">
                <a:latin typeface="Arial"/>
                <a:cs typeface="Arial"/>
              </a:rPr>
              <a:t>and</a:t>
            </a:r>
            <a:r>
              <a:rPr sz="2400" spc="-120" dirty="0">
                <a:latin typeface="Arial"/>
                <a:cs typeface="Arial"/>
              </a:rPr>
              <a:t> </a:t>
            </a:r>
            <a:r>
              <a:rPr sz="2400" dirty="0">
                <a:latin typeface="Arial"/>
                <a:cs typeface="Arial"/>
              </a:rPr>
              <a:t>delay  one time unit </a:t>
            </a:r>
            <a:r>
              <a:rPr sz="2400" spc="-10" dirty="0">
                <a:latin typeface="Arial"/>
                <a:cs typeface="Arial"/>
              </a:rPr>
              <a:t>with </a:t>
            </a:r>
            <a:r>
              <a:rPr sz="2400" spc="-5" dirty="0">
                <a:latin typeface="Arial"/>
                <a:cs typeface="Arial"/>
              </a:rPr>
              <a:t>probability</a:t>
            </a:r>
            <a:r>
              <a:rPr sz="2400" spc="-40" dirty="0">
                <a:latin typeface="Arial"/>
                <a:cs typeface="Arial"/>
              </a:rPr>
              <a:t> </a:t>
            </a:r>
            <a:r>
              <a:rPr sz="2400" spc="15" dirty="0">
                <a:latin typeface="Arial"/>
                <a:cs typeface="Arial"/>
              </a:rPr>
              <a:t>(1–p)</a:t>
            </a:r>
            <a:endParaRPr sz="2400" dirty="0">
              <a:latin typeface="Arial"/>
              <a:cs typeface="Arial"/>
            </a:endParaRPr>
          </a:p>
          <a:p>
            <a:pPr marL="850900" lvl="2" indent="-381000">
              <a:lnSpc>
                <a:spcPct val="100000"/>
              </a:lnSpc>
              <a:spcBef>
                <a:spcPts val="605"/>
              </a:spcBef>
              <a:buClr>
                <a:srgbClr val="0000FF"/>
              </a:buClr>
              <a:buAutoNum type="arabicPeriod"/>
              <a:tabLst>
                <a:tab pos="851535" algn="l"/>
              </a:tabLst>
            </a:pPr>
            <a:r>
              <a:rPr sz="2400" dirty="0">
                <a:latin typeface="Arial"/>
                <a:cs typeface="Arial"/>
              </a:rPr>
              <a:t>if medium </a:t>
            </a:r>
            <a:r>
              <a:rPr sz="2400" spc="-5" dirty="0">
                <a:latin typeface="Arial"/>
                <a:cs typeface="Arial"/>
              </a:rPr>
              <a:t>busy, listen </a:t>
            </a:r>
            <a:r>
              <a:rPr sz="2400" dirty="0">
                <a:latin typeface="Arial"/>
                <a:cs typeface="Arial"/>
              </a:rPr>
              <a:t>until </a:t>
            </a:r>
            <a:r>
              <a:rPr sz="2400" spc="-5" dirty="0">
                <a:latin typeface="Arial"/>
                <a:cs typeface="Arial"/>
              </a:rPr>
              <a:t>idle </a:t>
            </a:r>
            <a:r>
              <a:rPr sz="2400" dirty="0">
                <a:latin typeface="Arial"/>
                <a:cs typeface="Arial"/>
              </a:rPr>
              <a:t>and repeat step</a:t>
            </a:r>
            <a:r>
              <a:rPr sz="2400" spc="-100" dirty="0">
                <a:latin typeface="Arial"/>
                <a:cs typeface="Arial"/>
              </a:rPr>
              <a:t> </a:t>
            </a:r>
            <a:r>
              <a:rPr sz="2400" spc="-5" dirty="0">
                <a:latin typeface="Arial"/>
                <a:cs typeface="Arial"/>
              </a:rPr>
              <a:t>1</a:t>
            </a:r>
            <a:endParaRPr sz="2400" dirty="0">
              <a:latin typeface="Arial"/>
              <a:cs typeface="Arial"/>
            </a:endParaRPr>
          </a:p>
          <a:p>
            <a:pPr marL="850900" lvl="2" indent="-381000">
              <a:lnSpc>
                <a:spcPct val="100000"/>
              </a:lnSpc>
              <a:spcBef>
                <a:spcPts val="600"/>
              </a:spcBef>
              <a:buClr>
                <a:srgbClr val="0000FF"/>
              </a:buClr>
              <a:buAutoNum type="arabicPeriod"/>
              <a:tabLst>
                <a:tab pos="851535" algn="l"/>
              </a:tabLst>
            </a:pPr>
            <a:r>
              <a:rPr sz="2400" dirty="0">
                <a:latin typeface="Arial"/>
                <a:cs typeface="Arial"/>
              </a:rPr>
              <a:t>if transmission </a:t>
            </a:r>
            <a:r>
              <a:rPr sz="2400" spc="-5" dirty="0">
                <a:latin typeface="Arial"/>
                <a:cs typeface="Arial"/>
              </a:rPr>
              <a:t>is delayed </a:t>
            </a:r>
            <a:r>
              <a:rPr sz="2400" dirty="0">
                <a:latin typeface="Arial"/>
                <a:cs typeface="Arial"/>
              </a:rPr>
              <a:t>one time unit, repeat step</a:t>
            </a:r>
            <a:r>
              <a:rPr sz="2400" spc="-145" dirty="0">
                <a:latin typeface="Arial"/>
                <a:cs typeface="Arial"/>
              </a:rPr>
              <a:t> </a:t>
            </a:r>
            <a:r>
              <a:rPr sz="2400" spc="-5" dirty="0">
                <a:latin typeface="Arial"/>
                <a:cs typeface="Arial"/>
              </a:rPr>
              <a:t>1</a:t>
            </a:r>
            <a:endParaRPr sz="2400" dirty="0">
              <a:latin typeface="Arial"/>
              <a:cs typeface="Arial"/>
            </a:endParaRPr>
          </a:p>
          <a:p>
            <a:pPr marL="469900" marR="861060" indent="-457200">
              <a:lnSpc>
                <a:spcPct val="100000"/>
              </a:lnSpc>
              <a:spcBef>
                <a:spcPts val="1790"/>
              </a:spcBef>
            </a:pPr>
            <a:r>
              <a:rPr sz="2800" spc="5" dirty="0">
                <a:latin typeface="Arial"/>
                <a:cs typeface="Arial"/>
              </a:rPr>
              <a:t>issue </a:t>
            </a:r>
            <a:r>
              <a:rPr sz="2800" dirty="0">
                <a:latin typeface="Arial"/>
                <a:cs typeface="Arial"/>
              </a:rPr>
              <a:t>of choosing effective </a:t>
            </a:r>
            <a:r>
              <a:rPr sz="2800" spc="-5" dirty="0">
                <a:latin typeface="Arial"/>
                <a:cs typeface="Arial"/>
              </a:rPr>
              <a:t>value </a:t>
            </a:r>
            <a:r>
              <a:rPr sz="2800" dirty="0">
                <a:latin typeface="Arial"/>
                <a:cs typeface="Arial"/>
              </a:rPr>
              <a:t>of p </a:t>
            </a:r>
            <a:r>
              <a:rPr sz="2800" spc="5" dirty="0">
                <a:latin typeface="Arial"/>
                <a:cs typeface="Arial"/>
              </a:rPr>
              <a:t>to</a:t>
            </a:r>
            <a:r>
              <a:rPr sz="2800" spc="-100" dirty="0">
                <a:latin typeface="Arial"/>
                <a:cs typeface="Arial"/>
              </a:rPr>
              <a:t> </a:t>
            </a:r>
            <a:r>
              <a:rPr sz="2800" spc="-5" dirty="0">
                <a:latin typeface="Arial"/>
                <a:cs typeface="Arial"/>
              </a:rPr>
              <a:t>avoid  </a:t>
            </a:r>
            <a:r>
              <a:rPr sz="2800" spc="5" dirty="0">
                <a:latin typeface="Arial"/>
                <a:cs typeface="Arial"/>
              </a:rPr>
              <a:t>instability </a:t>
            </a:r>
            <a:r>
              <a:rPr sz="2800" dirty="0">
                <a:latin typeface="Arial"/>
                <a:cs typeface="Arial"/>
              </a:rPr>
              <a:t>under </a:t>
            </a:r>
            <a:r>
              <a:rPr sz="2800" spc="-5" dirty="0">
                <a:latin typeface="Arial"/>
                <a:cs typeface="Arial"/>
              </a:rPr>
              <a:t>heavy</a:t>
            </a:r>
            <a:r>
              <a:rPr sz="2800" spc="-30" dirty="0">
                <a:latin typeface="Arial"/>
                <a:cs typeface="Arial"/>
              </a:rPr>
              <a:t> </a:t>
            </a:r>
            <a:r>
              <a:rPr sz="2800" dirty="0">
                <a:latin typeface="Arial"/>
                <a:cs typeface="Arial"/>
              </a:rPr>
              <a:t>load</a:t>
            </a:r>
          </a:p>
        </p:txBody>
      </p:sp>
      <p:sp>
        <p:nvSpPr>
          <p:cNvPr id="6" name="Slide Number Placeholder 5"/>
          <p:cNvSpPr>
            <a:spLocks noGrp="1"/>
          </p:cNvSpPr>
          <p:nvPr>
            <p:ph type="sldNum" sz="quarter" idx="12"/>
          </p:nvPr>
        </p:nvSpPr>
        <p:spPr/>
        <p:txBody>
          <a:bodyPr/>
          <a:lstStyle/>
          <a:p>
            <a:fld id="{CA0281A3-FCAC-4568-8522-01ED5A03F9B3}" type="slidenum">
              <a:rPr lang="en-US" smtClean="0"/>
              <a:pPr/>
              <a:t>84</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3200" b="1" dirty="0">
                <a:solidFill>
                  <a:srgbClr val="FF0000"/>
                </a:solidFill>
              </a:rPr>
              <a:t>CSMA with Collision Detection</a:t>
            </a:r>
          </a:p>
        </p:txBody>
      </p:sp>
      <p:sp>
        <p:nvSpPr>
          <p:cNvPr id="3" name="Content Placeholder 2"/>
          <p:cNvSpPr>
            <a:spLocks noGrp="1"/>
          </p:cNvSpPr>
          <p:nvPr>
            <p:ph idx="1"/>
          </p:nvPr>
        </p:nvSpPr>
        <p:spPr>
          <a:xfrm>
            <a:off x="457200" y="838200"/>
            <a:ext cx="8382000" cy="5287963"/>
          </a:xfrm>
        </p:spPr>
        <p:txBody>
          <a:bodyPr>
            <a:normAutofit/>
          </a:bodyPr>
          <a:lstStyle/>
          <a:p>
            <a:pPr algn="just"/>
            <a:r>
              <a:rPr lang="en-US" sz="2400" dirty="0">
                <a:solidFill>
                  <a:srgbClr val="0000CC"/>
                </a:solidFill>
              </a:rPr>
              <a:t>Persistent and </a:t>
            </a:r>
            <a:r>
              <a:rPr lang="en-US" sz="2400" dirty="0" err="1">
                <a:solidFill>
                  <a:srgbClr val="0000CC"/>
                </a:solidFill>
              </a:rPr>
              <a:t>nonpersistent</a:t>
            </a:r>
            <a:r>
              <a:rPr lang="en-US" sz="2400" dirty="0">
                <a:solidFill>
                  <a:srgbClr val="0000CC"/>
                </a:solidFill>
              </a:rPr>
              <a:t> CSMA protocols </a:t>
            </a:r>
            <a:r>
              <a:rPr lang="en-US" sz="2400" dirty="0"/>
              <a:t>are definitely an </a:t>
            </a:r>
            <a:r>
              <a:rPr lang="en-US" sz="2400" dirty="0">
                <a:solidFill>
                  <a:srgbClr val="FF0000"/>
                </a:solidFill>
              </a:rPr>
              <a:t>improvement over ALOHA </a:t>
            </a:r>
            <a:r>
              <a:rPr lang="en-US" sz="2400" dirty="0"/>
              <a:t>because they ensure that </a:t>
            </a:r>
            <a:r>
              <a:rPr lang="en-US" sz="2400" dirty="0">
                <a:solidFill>
                  <a:srgbClr val="0070C0"/>
                </a:solidFill>
              </a:rPr>
              <a:t>no station begins to transmit while the channel is busy.</a:t>
            </a:r>
          </a:p>
          <a:p>
            <a:pPr algn="just"/>
            <a:r>
              <a:rPr lang="en-US" sz="2400" dirty="0"/>
              <a:t> However, if two stations sense the channel to be idle and begin </a:t>
            </a:r>
            <a:r>
              <a:rPr lang="en-US" sz="2400" dirty="0">
                <a:solidFill>
                  <a:srgbClr val="FF0000"/>
                </a:solidFill>
              </a:rPr>
              <a:t>transmitting simultaneously</a:t>
            </a:r>
            <a:r>
              <a:rPr lang="en-US" sz="2400" dirty="0"/>
              <a:t>, their signals will still collide. </a:t>
            </a:r>
          </a:p>
          <a:p>
            <a:pPr algn="just"/>
            <a:r>
              <a:rPr lang="en-US" sz="2400" dirty="0"/>
              <a:t>Another improvement is for the stations to </a:t>
            </a:r>
            <a:r>
              <a:rPr lang="en-US" sz="2400" dirty="0">
                <a:solidFill>
                  <a:srgbClr val="0000FF"/>
                </a:solidFill>
              </a:rPr>
              <a:t>quickly detect the collision and abruptly(suddenly) stop transmitting</a:t>
            </a:r>
            <a:r>
              <a:rPr lang="en-US" sz="2400" dirty="0"/>
              <a:t>, (</a:t>
            </a:r>
            <a:r>
              <a:rPr lang="en-US" sz="2400" dirty="0">
                <a:solidFill>
                  <a:srgbClr val="FF0000"/>
                </a:solidFill>
              </a:rPr>
              <a:t>rather than finishing them</a:t>
            </a:r>
            <a:r>
              <a:rPr lang="en-US" sz="2400" dirty="0"/>
              <a:t>) since they are irretrievably garbled anyway. </a:t>
            </a:r>
            <a:r>
              <a:rPr lang="en-US" sz="2400" dirty="0">
                <a:solidFill>
                  <a:srgbClr val="0000FF"/>
                </a:solidFill>
              </a:rPr>
              <a:t>This strategy saves time and bandwidth.</a:t>
            </a:r>
            <a:endParaRPr lang="en-US" sz="2400" dirty="0">
              <a:solidFill>
                <a:srgbClr val="0000FF"/>
              </a:solidFill>
              <a:cs typeface="Arial"/>
            </a:endParaRPr>
          </a:p>
          <a:p>
            <a:pPr marL="12700" algn="just">
              <a:spcBef>
                <a:spcPts val="700"/>
              </a:spcBef>
            </a:pPr>
            <a:r>
              <a:rPr lang="en-US" sz="2400" dirty="0">
                <a:solidFill>
                  <a:srgbClr val="FF0000"/>
                </a:solidFill>
                <a:cs typeface="Arial"/>
              </a:rPr>
              <a:t>  CSMA/CD </a:t>
            </a:r>
            <a:r>
              <a:rPr lang="en-US" sz="2400" spc="-5" dirty="0">
                <a:solidFill>
                  <a:srgbClr val="FF0000"/>
                </a:solidFill>
                <a:cs typeface="Arial"/>
              </a:rPr>
              <a:t>improvement </a:t>
            </a:r>
            <a:r>
              <a:rPr lang="en-US" sz="2400" dirty="0">
                <a:solidFill>
                  <a:srgbClr val="FF0000"/>
                </a:solidFill>
                <a:cs typeface="Arial"/>
              </a:rPr>
              <a:t>is to detect/abort</a:t>
            </a:r>
            <a:r>
              <a:rPr lang="en-US" sz="2400" spc="-145" dirty="0">
                <a:solidFill>
                  <a:srgbClr val="FF0000"/>
                </a:solidFill>
                <a:cs typeface="Arial"/>
              </a:rPr>
              <a:t> </a:t>
            </a:r>
            <a:r>
              <a:rPr lang="en-US" sz="2400" dirty="0">
                <a:solidFill>
                  <a:srgbClr val="FF0000"/>
                </a:solidFill>
                <a:cs typeface="Arial"/>
              </a:rPr>
              <a:t>collisions.</a:t>
            </a:r>
          </a:p>
          <a:p>
            <a:pPr marL="469900" indent="-457200" algn="just">
              <a:spcBef>
                <a:spcPts val="600"/>
              </a:spcBef>
              <a:buClr>
                <a:srgbClr val="0000FF"/>
              </a:buClr>
              <a:tabLst>
                <a:tab pos="469900" algn="l"/>
                <a:tab pos="470534" algn="l"/>
              </a:tabLst>
            </a:pPr>
            <a:r>
              <a:rPr lang="en-US" sz="2400" dirty="0">
                <a:cs typeface="Arial"/>
              </a:rPr>
              <a:t>Reduced contention times </a:t>
            </a:r>
            <a:r>
              <a:rPr lang="en-US" sz="2400" spc="-5" dirty="0">
                <a:cs typeface="Arial"/>
              </a:rPr>
              <a:t>improve</a:t>
            </a:r>
            <a:r>
              <a:rPr lang="en-US" sz="2400" spc="-90" dirty="0">
                <a:cs typeface="Arial"/>
              </a:rPr>
              <a:t> </a:t>
            </a:r>
            <a:r>
              <a:rPr lang="en-US" sz="2400" dirty="0">
                <a:cs typeface="Arial"/>
              </a:rPr>
              <a:t>performance</a:t>
            </a:r>
            <a:endParaRPr lang="en-US" sz="2400" dirty="0"/>
          </a:p>
        </p:txBody>
      </p:sp>
      <p:sp>
        <p:nvSpPr>
          <p:cNvPr id="6" name="Slide Number Placeholder 5"/>
          <p:cNvSpPr>
            <a:spLocks noGrp="1"/>
          </p:cNvSpPr>
          <p:nvPr>
            <p:ph type="sldNum" sz="quarter" idx="12"/>
          </p:nvPr>
        </p:nvSpPr>
        <p:spPr/>
        <p:txBody>
          <a:bodyPr/>
          <a:lstStyle/>
          <a:p>
            <a:fld id="{CA0281A3-FCAC-4568-8522-01ED5A03F9B3}" type="slidenum">
              <a:rPr lang="en-US" smtClean="0"/>
              <a:pPr/>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76200"/>
            <a:ext cx="8610600" cy="443711"/>
          </a:xfrm>
          <a:prstGeom prst="rect">
            <a:avLst/>
          </a:prstGeom>
        </p:spPr>
        <p:txBody>
          <a:bodyPr vert="horz" wrap="square" lIns="0" tIns="12700" rIns="0" bIns="0" rtlCol="0">
            <a:spAutoFit/>
          </a:bodyPr>
          <a:lstStyle/>
          <a:p>
            <a:pPr marL="12700">
              <a:lnSpc>
                <a:spcPct val="100000"/>
              </a:lnSpc>
              <a:spcBef>
                <a:spcPts val="100"/>
              </a:spcBef>
            </a:pPr>
            <a:r>
              <a:rPr sz="2800" b="1" spc="-5" dirty="0">
                <a:solidFill>
                  <a:srgbClr val="FF0000"/>
                </a:solidFill>
              </a:rPr>
              <a:t>CSMA </a:t>
            </a:r>
            <a:r>
              <a:rPr sz="2800" b="1" dirty="0">
                <a:solidFill>
                  <a:srgbClr val="FF0000"/>
                </a:solidFill>
              </a:rPr>
              <a:t>(3) –</a:t>
            </a:r>
            <a:r>
              <a:rPr lang="en-US" sz="2800" b="1" dirty="0">
                <a:solidFill>
                  <a:srgbClr val="FF0000"/>
                </a:solidFill>
              </a:rPr>
              <a:t>CSMA with Collision Detection</a:t>
            </a:r>
            <a:endParaRPr sz="2800" b="1" spc="-5" dirty="0">
              <a:solidFill>
                <a:srgbClr val="FF0000"/>
              </a:solidFill>
            </a:endParaRPr>
          </a:p>
        </p:txBody>
      </p:sp>
      <p:sp>
        <p:nvSpPr>
          <p:cNvPr id="4" name="object 4"/>
          <p:cNvSpPr/>
          <p:nvPr/>
        </p:nvSpPr>
        <p:spPr>
          <a:xfrm>
            <a:off x="457200" y="3810000"/>
            <a:ext cx="8302245" cy="2418423"/>
          </a:xfrm>
          <a:prstGeom prst="rect">
            <a:avLst/>
          </a:prstGeom>
          <a:blipFill>
            <a:blip r:embed="rId2" cstate="print"/>
            <a:stretch>
              <a:fillRect/>
            </a:stretch>
          </a:blipFill>
        </p:spPr>
        <p:txBody>
          <a:bodyPr wrap="square" lIns="0" tIns="0" rIns="0" bIns="0" rtlCol="0"/>
          <a:lstStyle/>
          <a:p>
            <a:endParaRPr dirty="0"/>
          </a:p>
        </p:txBody>
      </p:sp>
      <p:sp>
        <p:nvSpPr>
          <p:cNvPr id="5" name="object 5"/>
          <p:cNvSpPr txBox="1"/>
          <p:nvPr/>
        </p:nvSpPr>
        <p:spPr>
          <a:xfrm>
            <a:off x="152400" y="609601"/>
            <a:ext cx="8839200" cy="3413755"/>
          </a:xfrm>
          <a:prstGeom prst="rect">
            <a:avLst/>
          </a:prstGeom>
        </p:spPr>
        <p:txBody>
          <a:bodyPr vert="horz" wrap="square" lIns="0" tIns="88900" rIns="0" bIns="0" rtlCol="0">
            <a:spAutoFit/>
          </a:bodyPr>
          <a:lstStyle/>
          <a:p>
            <a:pPr algn="just">
              <a:buFont typeface="Arial" pitchFamily="34" charset="0"/>
              <a:buChar char="•"/>
            </a:pPr>
            <a:r>
              <a:rPr lang="en-US" sz="2400" dirty="0">
                <a:solidFill>
                  <a:srgbClr val="0000CC"/>
                </a:solidFill>
              </a:rPr>
              <a:t> </a:t>
            </a:r>
            <a:r>
              <a:rPr lang="en-US" sz="2400" dirty="0"/>
              <a:t>If two or more stations decide to transmit simultaneously, there will </a:t>
            </a:r>
          </a:p>
          <a:p>
            <a:pPr algn="just"/>
            <a:r>
              <a:rPr lang="en-US" sz="2400" dirty="0"/>
              <a:t>   be a collision. </a:t>
            </a:r>
          </a:p>
          <a:p>
            <a:pPr algn="just">
              <a:buFont typeface="Arial" pitchFamily="34" charset="0"/>
              <a:buChar char="•"/>
            </a:pPr>
            <a:r>
              <a:rPr lang="en-US" sz="2400" dirty="0"/>
              <a:t> If a station detects a collision, it aborts its transmission, waits a </a:t>
            </a:r>
          </a:p>
          <a:p>
            <a:pPr algn="just"/>
            <a:r>
              <a:rPr lang="en-US" sz="2400" dirty="0"/>
              <a:t>   random period of time, and then tries again (assuming that no other </a:t>
            </a:r>
          </a:p>
          <a:p>
            <a:pPr algn="just"/>
            <a:r>
              <a:rPr lang="en-US" sz="2400" dirty="0"/>
              <a:t>   station has started transmitting in the meantime). </a:t>
            </a:r>
          </a:p>
          <a:p>
            <a:pPr algn="just">
              <a:buFont typeface="Arial" pitchFamily="34" charset="0"/>
              <a:buChar char="•"/>
            </a:pPr>
            <a:r>
              <a:rPr lang="en-US" sz="2400" dirty="0"/>
              <a:t> Therefore, our model for CSMA/CD will consist of alternating </a:t>
            </a:r>
          </a:p>
          <a:p>
            <a:pPr algn="just"/>
            <a:r>
              <a:rPr lang="en-US" sz="2400" dirty="0"/>
              <a:t>   contention and transmission periods, with idle periods occurring </a:t>
            </a:r>
          </a:p>
          <a:p>
            <a:pPr algn="just"/>
            <a:r>
              <a:rPr lang="en-US" sz="2400" dirty="0"/>
              <a:t>   when all stations are quiet (e.g., for lack of work).</a:t>
            </a:r>
            <a:endParaRPr sz="2400" dirty="0">
              <a:cs typeface="Arial"/>
            </a:endParaRPr>
          </a:p>
          <a:p>
            <a:pPr algn="just">
              <a:lnSpc>
                <a:spcPct val="100000"/>
              </a:lnSpc>
            </a:pPr>
            <a:endParaRPr sz="2400" dirty="0">
              <a:cs typeface="Times New Roman"/>
            </a:endParaRPr>
          </a:p>
        </p:txBody>
      </p:sp>
      <p:sp>
        <p:nvSpPr>
          <p:cNvPr id="7" name="Rectangle 6"/>
          <p:cNvSpPr/>
          <p:nvPr/>
        </p:nvSpPr>
        <p:spPr>
          <a:xfrm>
            <a:off x="609600" y="6336268"/>
            <a:ext cx="8229600" cy="369332"/>
          </a:xfrm>
          <a:prstGeom prst="rect">
            <a:avLst/>
          </a:prstGeom>
        </p:spPr>
        <p:txBody>
          <a:bodyPr wrap="square">
            <a:spAutoFit/>
          </a:bodyPr>
          <a:lstStyle/>
          <a:p>
            <a:r>
              <a:rPr lang="en-US" b="1" dirty="0">
                <a:solidFill>
                  <a:srgbClr val="FF0000"/>
                </a:solidFill>
              </a:rPr>
              <a:t>CSMA/CD can be in contention, transmission, or idle state.</a:t>
            </a:r>
          </a:p>
        </p:txBody>
      </p:sp>
      <p:sp>
        <p:nvSpPr>
          <p:cNvPr id="9" name="Slide Number Placeholder 8"/>
          <p:cNvSpPr>
            <a:spLocks noGrp="1"/>
          </p:cNvSpPr>
          <p:nvPr>
            <p:ph type="sldNum" sz="quarter" idx="12"/>
          </p:nvPr>
        </p:nvSpPr>
        <p:spPr/>
        <p:txBody>
          <a:bodyPr/>
          <a:lstStyle/>
          <a:p>
            <a:fld id="{CA0281A3-FCAC-4568-8522-01ED5A03F9B3}" type="slidenum">
              <a:rPr lang="en-US" smtClean="0"/>
              <a:pPr/>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8382000" cy="6400800"/>
          </a:xfrm>
        </p:spPr>
        <p:txBody>
          <a:bodyPr>
            <a:noAutofit/>
          </a:bodyPr>
          <a:lstStyle/>
          <a:p>
            <a:r>
              <a:rPr lang="en-US" sz="2400" dirty="0"/>
              <a:t>The </a:t>
            </a:r>
            <a:r>
              <a:rPr lang="en-US" sz="2400" b="1" dirty="0">
                <a:solidFill>
                  <a:srgbClr val="0000FF"/>
                </a:solidFill>
              </a:rPr>
              <a:t>minimum time to detect the collision </a:t>
            </a:r>
            <a:r>
              <a:rPr lang="en-US" sz="2400" dirty="0"/>
              <a:t>is just the time it takes the signal to propagate from one station to the other.</a:t>
            </a:r>
          </a:p>
          <a:p>
            <a:r>
              <a:rPr lang="en-US" sz="2400" dirty="0"/>
              <a:t>improve performance if the frame time is much longer than the propagation time.(</a:t>
            </a:r>
            <a:r>
              <a:rPr lang="en-US" sz="2400" b="1" dirty="0">
                <a:solidFill>
                  <a:srgbClr val="0000FF"/>
                </a:solidFill>
                <a:cs typeface="Arial"/>
              </a:rPr>
              <a:t>Collision time</a:t>
            </a:r>
            <a:r>
              <a:rPr lang="en-US" sz="2400" b="1" spc="-120" dirty="0">
                <a:solidFill>
                  <a:srgbClr val="0000FF"/>
                </a:solidFill>
                <a:cs typeface="Arial"/>
              </a:rPr>
              <a:t> </a:t>
            </a:r>
            <a:r>
              <a:rPr lang="en-US" sz="2400" b="1" dirty="0">
                <a:solidFill>
                  <a:srgbClr val="0000FF"/>
                </a:solidFill>
                <a:cs typeface="Arial"/>
              </a:rPr>
              <a:t>is  much shorter  than frame</a:t>
            </a:r>
            <a:r>
              <a:rPr lang="en-US" sz="2400" b="1" spc="-110" dirty="0">
                <a:solidFill>
                  <a:srgbClr val="0000FF"/>
                </a:solidFill>
                <a:cs typeface="Arial"/>
              </a:rPr>
              <a:t> </a:t>
            </a:r>
            <a:r>
              <a:rPr lang="en-US" sz="2400" b="1" dirty="0">
                <a:solidFill>
                  <a:srgbClr val="0000FF"/>
                </a:solidFill>
                <a:cs typeface="Arial"/>
              </a:rPr>
              <a:t>time</a:t>
            </a:r>
            <a:r>
              <a:rPr lang="en-US" sz="2400" dirty="0"/>
              <a:t>).</a:t>
            </a:r>
          </a:p>
          <a:p>
            <a:r>
              <a:rPr lang="en-US" sz="2400" dirty="0"/>
              <a:t>Although collisions do not occur with CSMA/CD once a station has unambiguously captured the channel, they can still occur during the contention(conflict) period.</a:t>
            </a:r>
          </a:p>
          <a:p>
            <a:r>
              <a:rPr lang="en-US" sz="2400" dirty="0"/>
              <a:t>These collisions adversely affect the system performance, especially when the bandwidth-delay product is large, such as when the cable is long and the frames are short. Not only do collisions reduce bandwidth, but they make the time to send a frame variable, which is not a good fit for real-time traffic such as voice over IP. </a:t>
            </a:r>
          </a:p>
          <a:p>
            <a:r>
              <a:rPr lang="en-US" sz="2400" dirty="0"/>
              <a:t>CSMA/CD is also not universally applicable.</a:t>
            </a:r>
          </a:p>
          <a:p>
            <a:pPr>
              <a:buNone/>
            </a:pPr>
            <a:endParaRPr lang="en-US" sz="2400" b="1" dirty="0">
              <a:solidFill>
                <a:srgbClr val="FF0000"/>
              </a:solidFill>
            </a:endParaRPr>
          </a:p>
        </p:txBody>
      </p:sp>
      <p:sp>
        <p:nvSpPr>
          <p:cNvPr id="4" name="Rectangle 3"/>
          <p:cNvSpPr/>
          <p:nvPr/>
        </p:nvSpPr>
        <p:spPr>
          <a:xfrm>
            <a:off x="6172200" y="3810000"/>
            <a:ext cx="2667000" cy="369332"/>
          </a:xfrm>
          <a:prstGeom prst="rect">
            <a:avLst/>
          </a:prstGeom>
        </p:spPr>
        <p:txBody>
          <a:bodyPr wrap="square">
            <a:spAutoFit/>
          </a:bodyPr>
          <a:lstStyle/>
          <a:p>
            <a:endParaRPr lang="en-US" b="1" dirty="0">
              <a:solidFill>
                <a:srgbClr val="0000FF"/>
              </a:solidFill>
              <a:cs typeface="Arial"/>
            </a:endParaRPr>
          </a:p>
        </p:txBody>
      </p:sp>
      <p:sp>
        <p:nvSpPr>
          <p:cNvPr id="7" name="Slide Number Placeholder 6"/>
          <p:cNvSpPr>
            <a:spLocks noGrp="1"/>
          </p:cNvSpPr>
          <p:nvPr>
            <p:ph type="sldNum" sz="quarter" idx="12"/>
          </p:nvPr>
        </p:nvSpPr>
        <p:spPr/>
        <p:txBody>
          <a:bodyPr/>
          <a:lstStyle/>
          <a:p>
            <a:fld id="{CA0281A3-FCAC-4568-8522-01ED5A03F9B3}" type="slidenum">
              <a:rPr lang="en-US" smtClean="0"/>
              <a:pPr/>
              <a:t>87</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2255" y="306941"/>
            <a:ext cx="4541520" cy="505267"/>
          </a:xfrm>
          <a:prstGeom prst="rect">
            <a:avLst/>
          </a:prstGeom>
        </p:spPr>
        <p:txBody>
          <a:bodyPr vert="horz" wrap="square" lIns="0" tIns="12700" rIns="0" bIns="0" rtlCol="0">
            <a:spAutoFit/>
          </a:bodyPr>
          <a:lstStyle/>
          <a:p>
            <a:pPr marL="12700">
              <a:lnSpc>
                <a:spcPct val="100000"/>
              </a:lnSpc>
              <a:spcBef>
                <a:spcPts val="100"/>
              </a:spcBef>
            </a:pPr>
            <a:r>
              <a:rPr sz="3200" spc="-5" dirty="0">
                <a:solidFill>
                  <a:srgbClr val="FF0000"/>
                </a:solidFill>
              </a:rPr>
              <a:t>CSMA/CD</a:t>
            </a:r>
            <a:r>
              <a:rPr sz="3200" spc="-75" dirty="0">
                <a:solidFill>
                  <a:srgbClr val="FF0000"/>
                </a:solidFill>
              </a:rPr>
              <a:t> </a:t>
            </a:r>
            <a:endParaRPr sz="3200" spc="-5" dirty="0">
              <a:solidFill>
                <a:srgbClr val="FF0000"/>
              </a:solidFill>
            </a:endParaRPr>
          </a:p>
        </p:txBody>
      </p:sp>
      <p:sp>
        <p:nvSpPr>
          <p:cNvPr id="3" name="object 3"/>
          <p:cNvSpPr txBox="1"/>
          <p:nvPr/>
        </p:nvSpPr>
        <p:spPr>
          <a:xfrm>
            <a:off x="536244" y="1130630"/>
            <a:ext cx="8074356" cy="3365024"/>
          </a:xfrm>
          <a:prstGeom prst="rect">
            <a:avLst/>
          </a:prstGeom>
        </p:spPr>
        <p:txBody>
          <a:bodyPr vert="horz" wrap="square" lIns="0" tIns="12700" rIns="0" bIns="0" rtlCol="0">
            <a:spAutoFit/>
          </a:bodyPr>
          <a:lstStyle/>
          <a:p>
            <a:pPr marL="355600" indent="-342900">
              <a:lnSpc>
                <a:spcPts val="2735"/>
              </a:lnSpc>
              <a:spcBef>
                <a:spcPts val="100"/>
              </a:spcBef>
              <a:buFont typeface="Arial" panose="020B0604020202020204" pitchFamily="34" charset="0"/>
              <a:buChar char="•"/>
            </a:pPr>
            <a:r>
              <a:rPr sz="2400" spc="-10" dirty="0">
                <a:latin typeface="Arial"/>
                <a:cs typeface="Arial"/>
              </a:rPr>
              <a:t>with </a:t>
            </a:r>
            <a:r>
              <a:rPr sz="2400" spc="-5" dirty="0">
                <a:latin typeface="Arial"/>
                <a:cs typeface="Arial"/>
              </a:rPr>
              <a:t>CSMA, collision </a:t>
            </a:r>
            <a:r>
              <a:rPr sz="2400" dirty="0">
                <a:latin typeface="Arial"/>
                <a:cs typeface="Arial"/>
              </a:rPr>
              <a:t>occupies medium </a:t>
            </a:r>
            <a:r>
              <a:rPr sz="2400" spc="5" dirty="0">
                <a:latin typeface="Arial"/>
                <a:cs typeface="Arial"/>
              </a:rPr>
              <a:t>for </a:t>
            </a:r>
            <a:r>
              <a:rPr sz="2400" spc="-5" dirty="0">
                <a:latin typeface="Arial"/>
                <a:cs typeface="Arial"/>
              </a:rPr>
              <a:t>duration</a:t>
            </a:r>
            <a:r>
              <a:rPr sz="2400" spc="-15" dirty="0">
                <a:latin typeface="Arial"/>
                <a:cs typeface="Arial"/>
              </a:rPr>
              <a:t> </a:t>
            </a:r>
            <a:r>
              <a:rPr sz="2400" dirty="0">
                <a:latin typeface="Arial"/>
                <a:cs typeface="Arial"/>
              </a:rPr>
              <a:t>of</a:t>
            </a:r>
            <a:r>
              <a:rPr lang="en-US" sz="2400" dirty="0">
                <a:latin typeface="Arial"/>
                <a:cs typeface="Arial"/>
              </a:rPr>
              <a:t> </a:t>
            </a:r>
            <a:r>
              <a:rPr sz="2400" dirty="0">
                <a:latin typeface="Arial"/>
                <a:cs typeface="Arial"/>
              </a:rPr>
              <a:t>transmission</a:t>
            </a:r>
            <a:r>
              <a:rPr lang="en-US" sz="2400" dirty="0">
                <a:latin typeface="Arial"/>
                <a:cs typeface="Arial"/>
              </a:rPr>
              <a:t>.</a:t>
            </a:r>
          </a:p>
          <a:p>
            <a:pPr marL="355600" indent="-342900">
              <a:lnSpc>
                <a:spcPts val="2735"/>
              </a:lnSpc>
              <a:spcBef>
                <a:spcPts val="100"/>
              </a:spcBef>
              <a:buFont typeface="Arial" panose="020B0604020202020204" pitchFamily="34" charset="0"/>
              <a:buChar char="•"/>
            </a:pPr>
            <a:r>
              <a:rPr sz="2400" dirty="0">
                <a:latin typeface="Arial"/>
                <a:cs typeface="Arial"/>
              </a:rPr>
              <a:t>better if stations </a:t>
            </a:r>
            <a:r>
              <a:rPr sz="2400" spc="-5" dirty="0">
                <a:latin typeface="Arial"/>
                <a:cs typeface="Arial"/>
              </a:rPr>
              <a:t>listen </a:t>
            </a:r>
            <a:r>
              <a:rPr sz="2400" spc="-10" dirty="0">
                <a:latin typeface="Arial"/>
                <a:cs typeface="Arial"/>
              </a:rPr>
              <a:t>whilst </a:t>
            </a:r>
            <a:r>
              <a:rPr sz="2400" dirty="0">
                <a:latin typeface="Arial"/>
                <a:cs typeface="Arial"/>
              </a:rPr>
              <a:t>transmitting</a:t>
            </a:r>
            <a:endParaRPr lang="en-US" sz="2400" dirty="0">
              <a:latin typeface="Arial"/>
              <a:cs typeface="Arial"/>
            </a:endParaRPr>
          </a:p>
          <a:p>
            <a:pPr marL="12700">
              <a:lnSpc>
                <a:spcPts val="2735"/>
              </a:lnSpc>
              <a:spcBef>
                <a:spcPts val="100"/>
              </a:spcBef>
            </a:pPr>
            <a:r>
              <a:rPr sz="2400" b="1" dirty="0">
                <a:solidFill>
                  <a:srgbClr val="FF0000"/>
                </a:solidFill>
                <a:latin typeface="Arial"/>
                <a:cs typeface="Arial"/>
              </a:rPr>
              <a:t>CSMA/CD</a:t>
            </a:r>
            <a:r>
              <a:rPr sz="2400" b="1" spc="-20" dirty="0">
                <a:solidFill>
                  <a:srgbClr val="FF0000"/>
                </a:solidFill>
                <a:latin typeface="Arial"/>
                <a:cs typeface="Arial"/>
              </a:rPr>
              <a:t> </a:t>
            </a:r>
            <a:r>
              <a:rPr sz="2400" b="1" dirty="0">
                <a:solidFill>
                  <a:srgbClr val="FF0000"/>
                </a:solidFill>
                <a:latin typeface="Arial"/>
                <a:cs typeface="Arial"/>
              </a:rPr>
              <a:t>rules:</a:t>
            </a:r>
          </a:p>
          <a:p>
            <a:pPr marL="927100" indent="-457200">
              <a:lnSpc>
                <a:spcPct val="100000"/>
              </a:lnSpc>
              <a:spcBef>
                <a:spcPts val="315"/>
              </a:spcBef>
              <a:buClr>
                <a:srgbClr val="0000FF"/>
              </a:buClr>
              <a:buAutoNum type="arabicPeriod"/>
              <a:tabLst>
                <a:tab pos="927100" algn="l"/>
                <a:tab pos="927735" algn="l"/>
              </a:tabLst>
            </a:pPr>
            <a:r>
              <a:rPr sz="2400" dirty="0">
                <a:latin typeface="Arial"/>
                <a:cs typeface="Arial"/>
              </a:rPr>
              <a:t>if medium idle,</a:t>
            </a:r>
            <a:r>
              <a:rPr sz="2400" spc="-50" dirty="0">
                <a:latin typeface="Arial"/>
                <a:cs typeface="Arial"/>
              </a:rPr>
              <a:t> </a:t>
            </a:r>
            <a:r>
              <a:rPr sz="2400" dirty="0">
                <a:latin typeface="Arial"/>
                <a:cs typeface="Arial"/>
              </a:rPr>
              <a:t>transmit</a:t>
            </a:r>
          </a:p>
          <a:p>
            <a:pPr marL="927100" indent="-457200">
              <a:lnSpc>
                <a:spcPct val="100000"/>
              </a:lnSpc>
              <a:spcBef>
                <a:spcPts val="310"/>
              </a:spcBef>
              <a:buClr>
                <a:srgbClr val="0000FF"/>
              </a:buClr>
              <a:buAutoNum type="arabicPeriod"/>
              <a:tabLst>
                <a:tab pos="927100" algn="l"/>
                <a:tab pos="927735" algn="l"/>
              </a:tabLst>
            </a:pPr>
            <a:r>
              <a:rPr sz="2400" dirty="0">
                <a:latin typeface="Arial"/>
                <a:cs typeface="Arial"/>
              </a:rPr>
              <a:t>if </a:t>
            </a:r>
            <a:r>
              <a:rPr sz="2400" spc="-5" dirty="0">
                <a:latin typeface="Arial"/>
                <a:cs typeface="Arial"/>
              </a:rPr>
              <a:t>busy, listen </a:t>
            </a:r>
            <a:r>
              <a:rPr sz="2400" spc="10" dirty="0">
                <a:latin typeface="Arial"/>
                <a:cs typeface="Arial"/>
              </a:rPr>
              <a:t>for </a:t>
            </a:r>
            <a:r>
              <a:rPr sz="2400" dirty="0">
                <a:latin typeface="Arial"/>
                <a:cs typeface="Arial"/>
              </a:rPr>
              <a:t>idle, then</a:t>
            </a:r>
            <a:r>
              <a:rPr sz="2400" spc="-100" dirty="0">
                <a:latin typeface="Arial"/>
                <a:cs typeface="Arial"/>
              </a:rPr>
              <a:t> </a:t>
            </a:r>
            <a:r>
              <a:rPr sz="2400" dirty="0">
                <a:latin typeface="Arial"/>
                <a:cs typeface="Arial"/>
              </a:rPr>
              <a:t>transmit</a:t>
            </a:r>
          </a:p>
          <a:p>
            <a:pPr marL="927100" indent="-457200">
              <a:lnSpc>
                <a:spcPts val="2735"/>
              </a:lnSpc>
              <a:spcBef>
                <a:spcPts val="315"/>
              </a:spcBef>
              <a:buClr>
                <a:srgbClr val="0000FF"/>
              </a:buClr>
              <a:buAutoNum type="arabicPeriod"/>
              <a:tabLst>
                <a:tab pos="927100" algn="l"/>
                <a:tab pos="927735" algn="l"/>
              </a:tabLst>
            </a:pPr>
            <a:r>
              <a:rPr sz="2400" dirty="0">
                <a:latin typeface="Arial"/>
                <a:cs typeface="Arial"/>
              </a:rPr>
              <a:t>if </a:t>
            </a:r>
            <a:r>
              <a:rPr sz="2400" spc="-5" dirty="0">
                <a:latin typeface="Arial"/>
                <a:cs typeface="Arial"/>
              </a:rPr>
              <a:t>collision </a:t>
            </a:r>
            <a:r>
              <a:rPr sz="2400" dirty="0">
                <a:latin typeface="Arial"/>
                <a:cs typeface="Arial"/>
              </a:rPr>
              <a:t>detected, jam and then</a:t>
            </a:r>
            <a:r>
              <a:rPr sz="2400" spc="-120" dirty="0">
                <a:latin typeface="Arial"/>
                <a:cs typeface="Arial"/>
              </a:rPr>
              <a:t> </a:t>
            </a:r>
            <a:r>
              <a:rPr sz="2400" dirty="0">
                <a:latin typeface="Arial"/>
                <a:cs typeface="Arial"/>
              </a:rPr>
              <a:t>cease</a:t>
            </a:r>
          </a:p>
          <a:p>
            <a:pPr marL="927100">
              <a:lnSpc>
                <a:spcPts val="2735"/>
              </a:lnSpc>
            </a:pPr>
            <a:r>
              <a:rPr sz="2400" dirty="0">
                <a:latin typeface="Arial"/>
                <a:cs typeface="Arial"/>
              </a:rPr>
              <a:t>transmission</a:t>
            </a:r>
          </a:p>
          <a:p>
            <a:pPr marL="927100" indent="-457200">
              <a:lnSpc>
                <a:spcPct val="100000"/>
              </a:lnSpc>
              <a:spcBef>
                <a:spcPts val="310"/>
              </a:spcBef>
              <a:buClr>
                <a:srgbClr val="0000FF"/>
              </a:buClr>
              <a:buAutoNum type="arabicPeriod" startAt="4"/>
              <a:tabLst>
                <a:tab pos="927100" algn="l"/>
                <a:tab pos="927735" algn="l"/>
              </a:tabLst>
            </a:pPr>
            <a:r>
              <a:rPr sz="2400" spc="5" dirty="0">
                <a:latin typeface="Arial"/>
                <a:cs typeface="Arial"/>
              </a:rPr>
              <a:t>after </a:t>
            </a:r>
            <a:r>
              <a:rPr sz="2400" dirty="0">
                <a:latin typeface="Arial"/>
                <a:cs typeface="Arial"/>
              </a:rPr>
              <a:t>jam, </a:t>
            </a:r>
            <a:r>
              <a:rPr sz="2400" spc="-10" dirty="0">
                <a:latin typeface="Arial"/>
                <a:cs typeface="Arial"/>
              </a:rPr>
              <a:t>wait </a:t>
            </a:r>
            <a:r>
              <a:rPr sz="2400" spc="-5" dirty="0">
                <a:latin typeface="Arial"/>
                <a:cs typeface="Arial"/>
              </a:rPr>
              <a:t>random </a:t>
            </a:r>
            <a:r>
              <a:rPr sz="2400" dirty="0">
                <a:latin typeface="Arial"/>
                <a:cs typeface="Arial"/>
              </a:rPr>
              <a:t>time then</a:t>
            </a:r>
            <a:r>
              <a:rPr sz="2400" spc="-145" dirty="0">
                <a:latin typeface="Arial"/>
                <a:cs typeface="Arial"/>
              </a:rPr>
              <a:t> </a:t>
            </a:r>
            <a:r>
              <a:rPr sz="2400" spc="-5" dirty="0">
                <a:latin typeface="Arial"/>
                <a:cs typeface="Arial"/>
              </a:rPr>
              <a:t>retry</a:t>
            </a:r>
            <a:endParaRPr sz="2400" dirty="0">
              <a:latin typeface="Arial"/>
              <a:cs typeface="Arial"/>
            </a:endParaRPr>
          </a:p>
        </p:txBody>
      </p:sp>
      <p:sp>
        <p:nvSpPr>
          <p:cNvPr id="6" name="Slide Number Placeholder 5"/>
          <p:cNvSpPr>
            <a:spLocks noGrp="1"/>
          </p:cNvSpPr>
          <p:nvPr>
            <p:ph type="sldNum" sz="quarter" idx="12"/>
          </p:nvPr>
        </p:nvSpPr>
        <p:spPr/>
        <p:txBody>
          <a:bodyPr/>
          <a:lstStyle/>
          <a:p>
            <a:fld id="{CA0281A3-FCAC-4568-8522-01ED5A03F9B3}" type="slidenum">
              <a:rPr lang="en-US" smtClean="0"/>
              <a:pPr/>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8869" y="118978"/>
            <a:ext cx="8373207" cy="566822"/>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FF0000"/>
                </a:solidFill>
              </a:rPr>
              <a:t>Collision-Free</a:t>
            </a:r>
            <a:r>
              <a:rPr lang="en-US" sz="3600" b="1" spc="-5" dirty="0">
                <a:solidFill>
                  <a:srgbClr val="FF0000"/>
                </a:solidFill>
              </a:rPr>
              <a:t> Protocol </a:t>
            </a:r>
            <a:r>
              <a:rPr sz="3600" b="1" spc="-5" dirty="0">
                <a:solidFill>
                  <a:srgbClr val="FF0000"/>
                </a:solidFill>
              </a:rPr>
              <a:t> </a:t>
            </a:r>
            <a:r>
              <a:rPr sz="3600" b="1" dirty="0">
                <a:solidFill>
                  <a:srgbClr val="FF0000"/>
                </a:solidFill>
              </a:rPr>
              <a:t>(1)</a:t>
            </a:r>
            <a:endParaRPr sz="3600" b="1" spc="-5" dirty="0">
              <a:solidFill>
                <a:srgbClr val="FF0000"/>
              </a:solidFill>
            </a:endParaRPr>
          </a:p>
        </p:txBody>
      </p:sp>
      <p:sp>
        <p:nvSpPr>
          <p:cNvPr id="3" name="object 3"/>
          <p:cNvSpPr txBox="1"/>
          <p:nvPr/>
        </p:nvSpPr>
        <p:spPr>
          <a:xfrm>
            <a:off x="304800" y="625921"/>
            <a:ext cx="8517276" cy="3872855"/>
          </a:xfrm>
          <a:prstGeom prst="rect">
            <a:avLst/>
          </a:prstGeom>
        </p:spPr>
        <p:txBody>
          <a:bodyPr vert="horz" wrap="square" lIns="0" tIns="88900" rIns="0" bIns="0" rtlCol="0">
            <a:spAutoFit/>
          </a:bodyPr>
          <a:lstStyle/>
          <a:p>
            <a:pPr marL="12700" algn="just">
              <a:lnSpc>
                <a:spcPct val="100000"/>
              </a:lnSpc>
              <a:spcBef>
                <a:spcPts val="700"/>
              </a:spcBef>
            </a:pPr>
            <a:r>
              <a:rPr lang="en-US" sz="2000" b="1" dirty="0">
                <a:solidFill>
                  <a:srgbClr val="0000FF"/>
                </a:solidFill>
              </a:rPr>
              <a:t>Bit-Map Protocol</a:t>
            </a:r>
          </a:p>
          <a:p>
            <a:pPr marL="342900" indent="-342900" algn="just">
              <a:buFont typeface="Arial" panose="020B0604020202020204" pitchFamily="34" charset="0"/>
              <a:buChar char="•"/>
            </a:pPr>
            <a:r>
              <a:rPr lang="en-US" sz="2000" dirty="0"/>
              <a:t>each contention period consists of exactly </a:t>
            </a:r>
            <a:r>
              <a:rPr lang="en-US" sz="2000" i="1" dirty="0"/>
              <a:t>N </a:t>
            </a:r>
            <a:r>
              <a:rPr lang="en-US" sz="2000" dirty="0"/>
              <a:t>slots. If station 0 has a frame to send, it transmits a 1 bit during the slot 0. No other station is allowed to transmit during this slot. Regardless of what station 0 does, station 1 gets the opportunity to transmit a 1 bit during slot 1, but only if it has a frame queued.</a:t>
            </a:r>
          </a:p>
          <a:p>
            <a:pPr marL="342900" indent="-342900" algn="just">
              <a:buFont typeface="Arial" panose="020B0604020202020204" pitchFamily="34" charset="0"/>
              <a:buChar char="•"/>
            </a:pPr>
            <a:r>
              <a:rPr lang="en-US" sz="2000" dirty="0"/>
              <a:t> each station has complete knowledge of which stations wish to transmit.</a:t>
            </a:r>
            <a:endParaRPr lang="en-US" sz="2000" dirty="0">
              <a:solidFill>
                <a:srgbClr val="0000FF"/>
              </a:solidFill>
              <a:cs typeface="Arial"/>
            </a:endParaRPr>
          </a:p>
          <a:p>
            <a:pPr marL="12700" algn="just">
              <a:lnSpc>
                <a:spcPct val="100000"/>
              </a:lnSpc>
              <a:spcBef>
                <a:spcPts val="700"/>
              </a:spcBef>
            </a:pPr>
            <a:r>
              <a:rPr sz="2000" b="1" dirty="0">
                <a:solidFill>
                  <a:srgbClr val="0000FF"/>
                </a:solidFill>
                <a:cs typeface="Arial"/>
              </a:rPr>
              <a:t>Collision-free protocols </a:t>
            </a:r>
            <a:r>
              <a:rPr sz="2000" b="1" spc="-5" dirty="0">
                <a:solidFill>
                  <a:srgbClr val="0000FF"/>
                </a:solidFill>
                <a:cs typeface="Arial"/>
              </a:rPr>
              <a:t>avoid collisions </a:t>
            </a:r>
            <a:r>
              <a:rPr sz="2000" b="1" dirty="0">
                <a:solidFill>
                  <a:srgbClr val="0000FF"/>
                </a:solidFill>
                <a:cs typeface="Arial"/>
              </a:rPr>
              <a:t>entirely</a:t>
            </a:r>
          </a:p>
          <a:p>
            <a:pPr marL="469900" indent="-457200" algn="just">
              <a:lnSpc>
                <a:spcPct val="100000"/>
              </a:lnSpc>
              <a:spcBef>
                <a:spcPts val="605"/>
              </a:spcBef>
              <a:buClr>
                <a:srgbClr val="0000FF"/>
              </a:buClr>
              <a:buChar char="•"/>
              <a:tabLst>
                <a:tab pos="469900" algn="l"/>
                <a:tab pos="470534" algn="l"/>
              </a:tabLst>
            </a:pPr>
            <a:r>
              <a:rPr sz="2000" dirty="0">
                <a:cs typeface="Arial"/>
              </a:rPr>
              <a:t>Senders must know </a:t>
            </a:r>
            <a:r>
              <a:rPr sz="2000" spc="-5" dirty="0">
                <a:cs typeface="Arial"/>
              </a:rPr>
              <a:t>when </a:t>
            </a:r>
            <a:r>
              <a:rPr sz="2000" dirty="0">
                <a:cs typeface="Arial"/>
              </a:rPr>
              <a:t>it </a:t>
            </a:r>
            <a:r>
              <a:rPr sz="2000" spc="-5" dirty="0">
                <a:cs typeface="Arial"/>
              </a:rPr>
              <a:t>is </a:t>
            </a:r>
            <a:r>
              <a:rPr sz="2000" dirty="0">
                <a:cs typeface="Arial"/>
              </a:rPr>
              <a:t>their turn to</a:t>
            </a:r>
            <a:r>
              <a:rPr sz="2000" spc="-155" dirty="0">
                <a:cs typeface="Arial"/>
              </a:rPr>
              <a:t> </a:t>
            </a:r>
            <a:r>
              <a:rPr sz="2000" dirty="0">
                <a:cs typeface="Arial"/>
              </a:rPr>
              <a:t>send</a:t>
            </a:r>
            <a:endParaRPr lang="en-US" sz="2000" dirty="0">
              <a:cs typeface="Arial"/>
            </a:endParaRPr>
          </a:p>
          <a:p>
            <a:pPr marL="12700" algn="just">
              <a:lnSpc>
                <a:spcPct val="100000"/>
              </a:lnSpc>
              <a:spcBef>
                <a:spcPts val="605"/>
              </a:spcBef>
              <a:buClr>
                <a:srgbClr val="0000FF"/>
              </a:buClr>
              <a:tabLst>
                <a:tab pos="469900" algn="l"/>
                <a:tab pos="470534" algn="l"/>
              </a:tabLst>
            </a:pPr>
            <a:r>
              <a:rPr sz="2000" b="1" spc="5" dirty="0">
                <a:solidFill>
                  <a:srgbClr val="FF0000"/>
                </a:solidFill>
                <a:cs typeface="Arial"/>
              </a:rPr>
              <a:t>The </a:t>
            </a:r>
            <a:r>
              <a:rPr sz="2000" b="1" dirty="0">
                <a:solidFill>
                  <a:srgbClr val="FF0000"/>
                </a:solidFill>
                <a:cs typeface="Arial"/>
              </a:rPr>
              <a:t>basic bit-map</a:t>
            </a:r>
            <a:r>
              <a:rPr sz="2000" b="1" spc="-95" dirty="0">
                <a:solidFill>
                  <a:srgbClr val="FF0000"/>
                </a:solidFill>
                <a:cs typeface="Arial"/>
              </a:rPr>
              <a:t> </a:t>
            </a:r>
            <a:r>
              <a:rPr sz="2000" b="1" dirty="0">
                <a:solidFill>
                  <a:srgbClr val="FF0000"/>
                </a:solidFill>
                <a:cs typeface="Arial"/>
              </a:rPr>
              <a:t>protocol:</a:t>
            </a:r>
          </a:p>
          <a:p>
            <a:pPr marL="469900" indent="-457200" algn="just">
              <a:lnSpc>
                <a:spcPct val="100000"/>
              </a:lnSpc>
              <a:spcBef>
                <a:spcPts val="600"/>
              </a:spcBef>
              <a:buClr>
                <a:srgbClr val="0000FF"/>
              </a:buClr>
              <a:buChar char="•"/>
              <a:tabLst>
                <a:tab pos="469900" algn="l"/>
                <a:tab pos="470534" algn="l"/>
              </a:tabLst>
            </a:pPr>
            <a:r>
              <a:rPr sz="2000" dirty="0">
                <a:cs typeface="Arial"/>
              </a:rPr>
              <a:t>Sender set a bit in contention slot if they </a:t>
            </a:r>
            <a:r>
              <a:rPr sz="2000" spc="-5" dirty="0">
                <a:cs typeface="Arial"/>
              </a:rPr>
              <a:t>have</a:t>
            </a:r>
            <a:r>
              <a:rPr sz="2000" spc="-204" dirty="0">
                <a:cs typeface="Arial"/>
              </a:rPr>
              <a:t> </a:t>
            </a:r>
            <a:r>
              <a:rPr sz="2000" dirty="0">
                <a:cs typeface="Arial"/>
              </a:rPr>
              <a:t>data</a:t>
            </a:r>
          </a:p>
          <a:p>
            <a:pPr marL="469900" indent="-457200" algn="just">
              <a:lnSpc>
                <a:spcPct val="100000"/>
              </a:lnSpc>
              <a:spcBef>
                <a:spcPts val="605"/>
              </a:spcBef>
              <a:buClr>
                <a:srgbClr val="0000FF"/>
              </a:buClr>
              <a:buChar char="•"/>
              <a:tabLst>
                <a:tab pos="469900" algn="l"/>
                <a:tab pos="470534" algn="l"/>
              </a:tabLst>
            </a:pPr>
            <a:r>
              <a:rPr sz="2000" dirty="0">
                <a:cs typeface="Arial"/>
              </a:rPr>
              <a:t>Senders send </a:t>
            </a:r>
            <a:r>
              <a:rPr sz="2000" spc="-5" dirty="0">
                <a:cs typeface="Arial"/>
              </a:rPr>
              <a:t>in </a:t>
            </a:r>
            <a:r>
              <a:rPr sz="2000" dirty="0">
                <a:cs typeface="Arial"/>
              </a:rPr>
              <a:t>turn; </a:t>
            </a:r>
            <a:r>
              <a:rPr sz="2000" spc="-10" dirty="0">
                <a:cs typeface="Arial"/>
              </a:rPr>
              <a:t>everyone </a:t>
            </a:r>
            <a:r>
              <a:rPr sz="2000" spc="-5" dirty="0">
                <a:cs typeface="Arial"/>
              </a:rPr>
              <a:t>knows </a:t>
            </a:r>
            <a:r>
              <a:rPr sz="2000" spc="-10" dirty="0">
                <a:cs typeface="Arial"/>
              </a:rPr>
              <a:t>who </a:t>
            </a:r>
            <a:r>
              <a:rPr sz="2000" dirty="0">
                <a:cs typeface="Arial"/>
              </a:rPr>
              <a:t>has</a:t>
            </a:r>
            <a:r>
              <a:rPr sz="2000" spc="-15" dirty="0">
                <a:cs typeface="Arial"/>
              </a:rPr>
              <a:t> </a:t>
            </a:r>
            <a:r>
              <a:rPr sz="2000" dirty="0">
                <a:cs typeface="Arial"/>
              </a:rPr>
              <a:t>data</a:t>
            </a:r>
          </a:p>
        </p:txBody>
      </p:sp>
      <p:grpSp>
        <p:nvGrpSpPr>
          <p:cNvPr id="17" name="Group 16"/>
          <p:cNvGrpSpPr/>
          <p:nvPr/>
        </p:nvGrpSpPr>
        <p:grpSpPr>
          <a:xfrm>
            <a:off x="448869" y="4495800"/>
            <a:ext cx="8373207" cy="2136085"/>
            <a:chOff x="448869" y="4207074"/>
            <a:chExt cx="8373207" cy="1450285"/>
          </a:xfrm>
        </p:grpSpPr>
        <p:sp>
          <p:nvSpPr>
            <p:cNvPr id="4" name="object 4"/>
            <p:cNvSpPr/>
            <p:nvPr/>
          </p:nvSpPr>
          <p:spPr>
            <a:xfrm>
              <a:off x="448869" y="4207074"/>
              <a:ext cx="8373207" cy="145028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59891" y="4917947"/>
              <a:ext cx="198120" cy="408940"/>
            </a:xfrm>
            <a:custGeom>
              <a:avLst/>
              <a:gdLst/>
              <a:ahLst/>
              <a:cxnLst/>
              <a:rect l="l" t="t" r="r" b="b"/>
              <a:pathLst>
                <a:path w="198119" h="408939">
                  <a:moveTo>
                    <a:pt x="0" y="408431"/>
                  </a:moveTo>
                  <a:lnTo>
                    <a:pt x="198120" y="408431"/>
                  </a:lnTo>
                  <a:lnTo>
                    <a:pt x="198120" y="0"/>
                  </a:lnTo>
                  <a:lnTo>
                    <a:pt x="0" y="0"/>
                  </a:lnTo>
                  <a:lnTo>
                    <a:pt x="0" y="408431"/>
                  </a:lnTo>
                  <a:close/>
                </a:path>
              </a:pathLst>
            </a:custGeom>
            <a:solidFill>
              <a:srgbClr val="FF2BD7">
                <a:alpha val="50195"/>
              </a:srgbClr>
            </a:solidFill>
          </p:spPr>
          <p:txBody>
            <a:bodyPr wrap="square" lIns="0" tIns="0" rIns="0" bIns="0" rtlCol="0"/>
            <a:lstStyle/>
            <a:p>
              <a:endParaRPr/>
            </a:p>
          </p:txBody>
        </p:sp>
        <p:sp>
          <p:nvSpPr>
            <p:cNvPr id="6" name="object 6"/>
            <p:cNvSpPr/>
            <p:nvPr/>
          </p:nvSpPr>
          <p:spPr>
            <a:xfrm>
              <a:off x="659891" y="4917947"/>
              <a:ext cx="198120" cy="408940"/>
            </a:xfrm>
            <a:custGeom>
              <a:avLst/>
              <a:gdLst/>
              <a:ahLst/>
              <a:cxnLst/>
              <a:rect l="l" t="t" r="r" b="b"/>
              <a:pathLst>
                <a:path w="198119" h="408939">
                  <a:moveTo>
                    <a:pt x="0" y="408431"/>
                  </a:moveTo>
                  <a:lnTo>
                    <a:pt x="198120" y="408431"/>
                  </a:lnTo>
                  <a:lnTo>
                    <a:pt x="198120" y="0"/>
                  </a:lnTo>
                  <a:lnTo>
                    <a:pt x="0" y="0"/>
                  </a:lnTo>
                  <a:lnTo>
                    <a:pt x="0" y="408431"/>
                  </a:lnTo>
                  <a:close/>
                </a:path>
              </a:pathLst>
            </a:custGeom>
            <a:ln w="9143">
              <a:solidFill>
                <a:srgbClr val="000000"/>
              </a:solidFill>
            </a:ln>
          </p:spPr>
          <p:txBody>
            <a:bodyPr wrap="square" lIns="0" tIns="0" rIns="0" bIns="0" rtlCol="0"/>
            <a:lstStyle/>
            <a:p>
              <a:endParaRPr/>
            </a:p>
          </p:txBody>
        </p:sp>
        <p:sp>
          <p:nvSpPr>
            <p:cNvPr id="7" name="object 7"/>
            <p:cNvSpPr/>
            <p:nvPr/>
          </p:nvSpPr>
          <p:spPr>
            <a:xfrm>
              <a:off x="1050036" y="4917947"/>
              <a:ext cx="198120" cy="408940"/>
            </a:xfrm>
            <a:custGeom>
              <a:avLst/>
              <a:gdLst/>
              <a:ahLst/>
              <a:cxnLst/>
              <a:rect l="l" t="t" r="r" b="b"/>
              <a:pathLst>
                <a:path w="198119" h="408939">
                  <a:moveTo>
                    <a:pt x="0" y="408431"/>
                  </a:moveTo>
                  <a:lnTo>
                    <a:pt x="198119" y="408431"/>
                  </a:lnTo>
                  <a:lnTo>
                    <a:pt x="198119" y="0"/>
                  </a:lnTo>
                  <a:lnTo>
                    <a:pt x="0" y="0"/>
                  </a:lnTo>
                  <a:lnTo>
                    <a:pt x="0" y="408431"/>
                  </a:lnTo>
                  <a:close/>
                </a:path>
              </a:pathLst>
            </a:custGeom>
            <a:solidFill>
              <a:srgbClr val="FF2BD7">
                <a:alpha val="50195"/>
              </a:srgbClr>
            </a:solidFill>
          </p:spPr>
          <p:txBody>
            <a:bodyPr wrap="square" lIns="0" tIns="0" rIns="0" bIns="0" rtlCol="0"/>
            <a:lstStyle/>
            <a:p>
              <a:endParaRPr/>
            </a:p>
          </p:txBody>
        </p:sp>
        <p:sp>
          <p:nvSpPr>
            <p:cNvPr id="8" name="object 8"/>
            <p:cNvSpPr/>
            <p:nvPr/>
          </p:nvSpPr>
          <p:spPr>
            <a:xfrm>
              <a:off x="1050036" y="4917947"/>
              <a:ext cx="198120" cy="408940"/>
            </a:xfrm>
            <a:custGeom>
              <a:avLst/>
              <a:gdLst/>
              <a:ahLst/>
              <a:cxnLst/>
              <a:rect l="l" t="t" r="r" b="b"/>
              <a:pathLst>
                <a:path w="198119" h="408939">
                  <a:moveTo>
                    <a:pt x="0" y="408431"/>
                  </a:moveTo>
                  <a:lnTo>
                    <a:pt x="198119" y="408431"/>
                  </a:lnTo>
                  <a:lnTo>
                    <a:pt x="198119" y="0"/>
                  </a:lnTo>
                  <a:lnTo>
                    <a:pt x="0" y="0"/>
                  </a:lnTo>
                  <a:lnTo>
                    <a:pt x="0" y="408431"/>
                  </a:lnTo>
                  <a:close/>
                </a:path>
              </a:pathLst>
            </a:custGeom>
            <a:ln w="9144">
              <a:solidFill>
                <a:srgbClr val="000000"/>
              </a:solidFill>
            </a:ln>
          </p:spPr>
          <p:txBody>
            <a:bodyPr wrap="square" lIns="0" tIns="0" rIns="0" bIns="0" rtlCol="0"/>
            <a:lstStyle/>
            <a:p>
              <a:endParaRPr/>
            </a:p>
          </p:txBody>
        </p:sp>
        <p:sp>
          <p:nvSpPr>
            <p:cNvPr id="9" name="object 9"/>
            <p:cNvSpPr/>
            <p:nvPr/>
          </p:nvSpPr>
          <p:spPr>
            <a:xfrm>
              <a:off x="1848611" y="4917947"/>
              <a:ext cx="201295" cy="408940"/>
            </a:xfrm>
            <a:custGeom>
              <a:avLst/>
              <a:gdLst/>
              <a:ahLst/>
              <a:cxnLst/>
              <a:rect l="l" t="t" r="r" b="b"/>
              <a:pathLst>
                <a:path w="201294" h="408939">
                  <a:moveTo>
                    <a:pt x="0" y="408431"/>
                  </a:moveTo>
                  <a:lnTo>
                    <a:pt x="201168" y="408431"/>
                  </a:lnTo>
                  <a:lnTo>
                    <a:pt x="201168" y="0"/>
                  </a:lnTo>
                  <a:lnTo>
                    <a:pt x="0" y="0"/>
                  </a:lnTo>
                  <a:lnTo>
                    <a:pt x="0" y="408431"/>
                  </a:lnTo>
                  <a:close/>
                </a:path>
              </a:pathLst>
            </a:custGeom>
            <a:solidFill>
              <a:srgbClr val="FF2BD7">
                <a:alpha val="50195"/>
              </a:srgbClr>
            </a:solidFill>
          </p:spPr>
          <p:txBody>
            <a:bodyPr wrap="square" lIns="0" tIns="0" rIns="0" bIns="0" rtlCol="0"/>
            <a:lstStyle/>
            <a:p>
              <a:endParaRPr/>
            </a:p>
          </p:txBody>
        </p:sp>
        <p:sp>
          <p:nvSpPr>
            <p:cNvPr id="10" name="object 10"/>
            <p:cNvSpPr/>
            <p:nvPr/>
          </p:nvSpPr>
          <p:spPr>
            <a:xfrm>
              <a:off x="1848611" y="4917947"/>
              <a:ext cx="201295" cy="408940"/>
            </a:xfrm>
            <a:custGeom>
              <a:avLst/>
              <a:gdLst/>
              <a:ahLst/>
              <a:cxnLst/>
              <a:rect l="l" t="t" r="r" b="b"/>
              <a:pathLst>
                <a:path w="201294" h="408939">
                  <a:moveTo>
                    <a:pt x="0" y="408431"/>
                  </a:moveTo>
                  <a:lnTo>
                    <a:pt x="201168" y="408431"/>
                  </a:lnTo>
                  <a:lnTo>
                    <a:pt x="201168" y="0"/>
                  </a:lnTo>
                  <a:lnTo>
                    <a:pt x="0" y="0"/>
                  </a:lnTo>
                  <a:lnTo>
                    <a:pt x="0" y="408431"/>
                  </a:lnTo>
                  <a:close/>
                </a:path>
              </a:pathLst>
            </a:custGeom>
            <a:ln w="9144">
              <a:solidFill>
                <a:srgbClr val="000000"/>
              </a:solidFill>
            </a:ln>
          </p:spPr>
          <p:txBody>
            <a:bodyPr wrap="square" lIns="0" tIns="0" rIns="0" bIns="0" rtlCol="0"/>
            <a:lstStyle/>
            <a:p>
              <a:endParaRPr/>
            </a:p>
          </p:txBody>
        </p:sp>
        <p:sp>
          <p:nvSpPr>
            <p:cNvPr id="11" name="object 11"/>
            <p:cNvSpPr/>
            <p:nvPr/>
          </p:nvSpPr>
          <p:spPr>
            <a:xfrm>
              <a:off x="4034028" y="4917947"/>
              <a:ext cx="201295" cy="408940"/>
            </a:xfrm>
            <a:custGeom>
              <a:avLst/>
              <a:gdLst/>
              <a:ahLst/>
              <a:cxnLst/>
              <a:rect l="l" t="t" r="r" b="b"/>
              <a:pathLst>
                <a:path w="201295" h="408939">
                  <a:moveTo>
                    <a:pt x="0" y="408431"/>
                  </a:moveTo>
                  <a:lnTo>
                    <a:pt x="201167" y="408431"/>
                  </a:lnTo>
                  <a:lnTo>
                    <a:pt x="201167" y="0"/>
                  </a:lnTo>
                  <a:lnTo>
                    <a:pt x="0" y="0"/>
                  </a:lnTo>
                  <a:lnTo>
                    <a:pt x="0" y="408431"/>
                  </a:lnTo>
                  <a:close/>
                </a:path>
              </a:pathLst>
            </a:custGeom>
            <a:solidFill>
              <a:srgbClr val="FF2BD7">
                <a:alpha val="50195"/>
              </a:srgbClr>
            </a:solidFill>
          </p:spPr>
          <p:txBody>
            <a:bodyPr wrap="square" lIns="0" tIns="0" rIns="0" bIns="0" rtlCol="0"/>
            <a:lstStyle/>
            <a:p>
              <a:endParaRPr/>
            </a:p>
          </p:txBody>
        </p:sp>
        <p:sp>
          <p:nvSpPr>
            <p:cNvPr id="12" name="object 12"/>
            <p:cNvSpPr/>
            <p:nvPr/>
          </p:nvSpPr>
          <p:spPr>
            <a:xfrm>
              <a:off x="4034028" y="4917947"/>
              <a:ext cx="201295" cy="408940"/>
            </a:xfrm>
            <a:custGeom>
              <a:avLst/>
              <a:gdLst/>
              <a:ahLst/>
              <a:cxnLst/>
              <a:rect l="l" t="t" r="r" b="b"/>
              <a:pathLst>
                <a:path w="201295" h="408939">
                  <a:moveTo>
                    <a:pt x="0" y="408431"/>
                  </a:moveTo>
                  <a:lnTo>
                    <a:pt x="201167" y="408431"/>
                  </a:lnTo>
                  <a:lnTo>
                    <a:pt x="201167" y="0"/>
                  </a:lnTo>
                  <a:lnTo>
                    <a:pt x="0" y="0"/>
                  </a:lnTo>
                  <a:lnTo>
                    <a:pt x="0" y="408431"/>
                  </a:lnTo>
                  <a:close/>
                </a:path>
              </a:pathLst>
            </a:custGeom>
            <a:ln w="9144">
              <a:solidFill>
                <a:srgbClr val="000000"/>
              </a:solidFill>
            </a:ln>
          </p:spPr>
          <p:txBody>
            <a:bodyPr wrap="square" lIns="0" tIns="0" rIns="0" bIns="0" rtlCol="0"/>
            <a:lstStyle/>
            <a:p>
              <a:endParaRPr/>
            </a:p>
          </p:txBody>
        </p:sp>
        <p:sp>
          <p:nvSpPr>
            <p:cNvPr id="13" name="object 13"/>
            <p:cNvSpPr/>
            <p:nvPr/>
          </p:nvSpPr>
          <p:spPr>
            <a:xfrm>
              <a:off x="4835652" y="4917947"/>
              <a:ext cx="201295" cy="408940"/>
            </a:xfrm>
            <a:custGeom>
              <a:avLst/>
              <a:gdLst/>
              <a:ahLst/>
              <a:cxnLst/>
              <a:rect l="l" t="t" r="r" b="b"/>
              <a:pathLst>
                <a:path w="201295" h="408939">
                  <a:moveTo>
                    <a:pt x="0" y="408431"/>
                  </a:moveTo>
                  <a:lnTo>
                    <a:pt x="201167" y="408431"/>
                  </a:lnTo>
                  <a:lnTo>
                    <a:pt x="201167" y="0"/>
                  </a:lnTo>
                  <a:lnTo>
                    <a:pt x="0" y="0"/>
                  </a:lnTo>
                  <a:lnTo>
                    <a:pt x="0" y="408431"/>
                  </a:lnTo>
                  <a:close/>
                </a:path>
              </a:pathLst>
            </a:custGeom>
            <a:solidFill>
              <a:srgbClr val="FF2BD7">
                <a:alpha val="50195"/>
              </a:srgbClr>
            </a:solidFill>
          </p:spPr>
          <p:txBody>
            <a:bodyPr wrap="square" lIns="0" tIns="0" rIns="0" bIns="0" rtlCol="0"/>
            <a:lstStyle/>
            <a:p>
              <a:endParaRPr/>
            </a:p>
          </p:txBody>
        </p:sp>
        <p:sp>
          <p:nvSpPr>
            <p:cNvPr id="14" name="object 14"/>
            <p:cNvSpPr/>
            <p:nvPr/>
          </p:nvSpPr>
          <p:spPr>
            <a:xfrm>
              <a:off x="4835652" y="4917947"/>
              <a:ext cx="201295" cy="408940"/>
            </a:xfrm>
            <a:custGeom>
              <a:avLst/>
              <a:gdLst/>
              <a:ahLst/>
              <a:cxnLst/>
              <a:rect l="l" t="t" r="r" b="b"/>
              <a:pathLst>
                <a:path w="201295" h="408939">
                  <a:moveTo>
                    <a:pt x="0" y="408431"/>
                  </a:moveTo>
                  <a:lnTo>
                    <a:pt x="201167" y="408431"/>
                  </a:lnTo>
                  <a:lnTo>
                    <a:pt x="201167" y="0"/>
                  </a:lnTo>
                  <a:lnTo>
                    <a:pt x="0" y="0"/>
                  </a:lnTo>
                  <a:lnTo>
                    <a:pt x="0" y="408431"/>
                  </a:lnTo>
                  <a:close/>
                </a:path>
              </a:pathLst>
            </a:custGeom>
            <a:ln w="9144">
              <a:solidFill>
                <a:srgbClr val="000000"/>
              </a:solidFill>
            </a:ln>
          </p:spPr>
          <p:txBody>
            <a:bodyPr wrap="square" lIns="0" tIns="0" rIns="0" bIns="0" rtlCol="0"/>
            <a:lstStyle/>
            <a:p>
              <a:endParaRPr/>
            </a:p>
          </p:txBody>
        </p:sp>
        <p:sp>
          <p:nvSpPr>
            <p:cNvPr id="15" name="object 15"/>
            <p:cNvSpPr/>
            <p:nvPr/>
          </p:nvSpPr>
          <p:spPr>
            <a:xfrm>
              <a:off x="7072883" y="4905755"/>
              <a:ext cx="201295" cy="411480"/>
            </a:xfrm>
            <a:custGeom>
              <a:avLst/>
              <a:gdLst/>
              <a:ahLst/>
              <a:cxnLst/>
              <a:rect l="l" t="t" r="r" b="b"/>
              <a:pathLst>
                <a:path w="201295" h="411479">
                  <a:moveTo>
                    <a:pt x="0" y="411480"/>
                  </a:moveTo>
                  <a:lnTo>
                    <a:pt x="201168" y="411480"/>
                  </a:lnTo>
                  <a:lnTo>
                    <a:pt x="201168" y="0"/>
                  </a:lnTo>
                  <a:lnTo>
                    <a:pt x="0" y="0"/>
                  </a:lnTo>
                  <a:lnTo>
                    <a:pt x="0" y="411480"/>
                  </a:lnTo>
                  <a:close/>
                </a:path>
              </a:pathLst>
            </a:custGeom>
            <a:solidFill>
              <a:srgbClr val="FF2BD7">
                <a:alpha val="50195"/>
              </a:srgbClr>
            </a:solidFill>
          </p:spPr>
          <p:txBody>
            <a:bodyPr wrap="square" lIns="0" tIns="0" rIns="0" bIns="0" rtlCol="0"/>
            <a:lstStyle/>
            <a:p>
              <a:endParaRPr/>
            </a:p>
          </p:txBody>
        </p:sp>
        <p:sp>
          <p:nvSpPr>
            <p:cNvPr id="16" name="object 16"/>
            <p:cNvSpPr/>
            <p:nvPr/>
          </p:nvSpPr>
          <p:spPr>
            <a:xfrm>
              <a:off x="7072883" y="4905755"/>
              <a:ext cx="201295" cy="411480"/>
            </a:xfrm>
            <a:custGeom>
              <a:avLst/>
              <a:gdLst/>
              <a:ahLst/>
              <a:cxnLst/>
              <a:rect l="l" t="t" r="r" b="b"/>
              <a:pathLst>
                <a:path w="201295" h="411479">
                  <a:moveTo>
                    <a:pt x="0" y="411480"/>
                  </a:moveTo>
                  <a:lnTo>
                    <a:pt x="201168" y="411480"/>
                  </a:lnTo>
                  <a:lnTo>
                    <a:pt x="201168" y="0"/>
                  </a:lnTo>
                  <a:lnTo>
                    <a:pt x="0" y="0"/>
                  </a:lnTo>
                  <a:lnTo>
                    <a:pt x="0" y="411480"/>
                  </a:lnTo>
                  <a:close/>
                </a:path>
              </a:pathLst>
            </a:custGeom>
            <a:ln w="9144">
              <a:solidFill>
                <a:srgbClr val="000000"/>
              </a:solidFill>
            </a:ln>
          </p:spPr>
          <p:txBody>
            <a:bodyPr wrap="square" lIns="0" tIns="0" rIns="0" bIns="0" rtlCol="0"/>
            <a:lstStyle/>
            <a:p>
              <a:endParaRPr/>
            </a:p>
          </p:txBody>
        </p:sp>
      </p:grpSp>
      <p:sp>
        <p:nvSpPr>
          <p:cNvPr id="20" name="Slide Number Placeholder 19"/>
          <p:cNvSpPr>
            <a:spLocks noGrp="1"/>
          </p:cNvSpPr>
          <p:nvPr>
            <p:ph type="sldNum" sz="quarter" idx="12"/>
          </p:nvPr>
        </p:nvSpPr>
        <p:spPr/>
        <p:txBody>
          <a:bodyPr/>
          <a:lstStyle/>
          <a:p>
            <a:fld id="{CA0281A3-FCAC-4568-8522-01ED5A03F9B3}" type="slidenum">
              <a:rPr lang="en-US" smtClean="0"/>
              <a:pPr/>
              <a:t>89</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a:bodyPr>
          <a:lstStyle/>
          <a:p>
            <a:pPr fontAlgn="base">
              <a:buNone/>
            </a:pPr>
            <a:r>
              <a:rPr lang="en-US" sz="2400" b="1" dirty="0">
                <a:solidFill>
                  <a:srgbClr val="FF0000"/>
                </a:solidFill>
              </a:rPr>
              <a:t>General Algorithm of Hamming code –</a:t>
            </a:r>
            <a:endParaRPr lang="en-US" sz="2400" dirty="0">
              <a:solidFill>
                <a:srgbClr val="FF0000"/>
              </a:solidFill>
            </a:endParaRPr>
          </a:p>
          <a:p>
            <a:pPr fontAlgn="base">
              <a:buNone/>
            </a:pPr>
            <a:r>
              <a:rPr lang="en-US" sz="2400" dirty="0"/>
              <a:t>The Hamming Code is simply the use of extra parity bits to allow the identification of an error.</a:t>
            </a:r>
          </a:p>
          <a:p>
            <a:pPr marL="514350" lvl="0" indent="-514350" fontAlgn="base">
              <a:buFont typeface="+mj-lt"/>
              <a:buAutoNum type="arabicPeriod"/>
            </a:pPr>
            <a:r>
              <a:rPr lang="en-US" sz="2400" dirty="0"/>
              <a:t>Write the bit positions starting from 1 in binary form (1, 10, 11, 100, etc).</a:t>
            </a:r>
          </a:p>
          <a:p>
            <a:pPr marL="514350" lvl="0" indent="-514350" fontAlgn="base">
              <a:buFont typeface="+mj-lt"/>
              <a:buAutoNum type="arabicPeriod"/>
            </a:pPr>
            <a:r>
              <a:rPr lang="en-US" sz="2400" dirty="0"/>
              <a:t>All the bit positions that are a </a:t>
            </a:r>
            <a:r>
              <a:rPr lang="en-US" sz="2400" dirty="0">
                <a:solidFill>
                  <a:srgbClr val="FF0000"/>
                </a:solidFill>
              </a:rPr>
              <a:t>power of 2 </a:t>
            </a:r>
            <a:r>
              <a:rPr lang="en-US" sz="2400" dirty="0"/>
              <a:t>are marked as parity bits (1, 2, 4, 8, etc).</a:t>
            </a:r>
          </a:p>
          <a:p>
            <a:pPr marL="514350" lvl="0" indent="-514350" fontAlgn="base">
              <a:buFont typeface="+mj-lt"/>
              <a:buAutoNum type="arabicPeriod"/>
            </a:pPr>
            <a:r>
              <a:rPr lang="en-US" sz="2400" dirty="0"/>
              <a:t>All the other bit positions are marked as data bits.</a:t>
            </a:r>
          </a:p>
          <a:p>
            <a:pPr marL="514350" lvl="0" indent="-514350" fontAlgn="base">
              <a:buFont typeface="+mj-lt"/>
              <a:buAutoNum type="arabicPeriod"/>
            </a:pPr>
            <a:r>
              <a:rPr lang="en-US" sz="2400" dirty="0"/>
              <a:t>Each data bit is included in a unique set of parity bits, as determined its bit position in binary form.</a:t>
            </a:r>
          </a:p>
          <a:p>
            <a:endParaRPr lang="en-US" sz="2400" dirty="0"/>
          </a:p>
        </p:txBody>
      </p:sp>
      <p:sp>
        <p:nvSpPr>
          <p:cNvPr id="4" name="Slide Number Placeholder 3"/>
          <p:cNvSpPr>
            <a:spLocks noGrp="1"/>
          </p:cNvSpPr>
          <p:nvPr>
            <p:ph type="sldNum" sz="quarter" idx="12"/>
          </p:nvPr>
        </p:nvSpPr>
        <p:spPr/>
        <p:txBody>
          <a:bodyPr/>
          <a:lstStyle/>
          <a:p>
            <a:fld id="{CA0281A3-FCAC-4568-8522-01ED5A03F9B3}" type="slidenum">
              <a:rPr lang="en-US" smtClean="0"/>
              <a:pPr/>
              <a:t>9</a:t>
            </a:fld>
            <a:endParaRPr lang="en-US"/>
          </a:p>
        </p:txBody>
      </p:sp>
    </p:spTree>
    <p:extLst>
      <p:ext uri="{BB962C8B-B14F-4D97-AF65-F5344CB8AC3E}">
        <p14:creationId xmlns:p14="http://schemas.microsoft.com/office/powerpoint/2010/main" val="30932800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
            <a:ext cx="8610600" cy="6629400"/>
          </a:xfrm>
        </p:spPr>
        <p:txBody>
          <a:bodyPr>
            <a:normAutofit fontScale="92500" lnSpcReduction="20000"/>
          </a:bodyPr>
          <a:lstStyle/>
          <a:p>
            <a:pPr algn="just"/>
            <a:r>
              <a:rPr lang="en-US" sz="2400" b="1" dirty="0">
                <a:solidFill>
                  <a:srgbClr val="FF0000"/>
                </a:solidFill>
              </a:rPr>
              <a:t>Reservation protocols </a:t>
            </a:r>
            <a:r>
              <a:rPr lang="en-US" sz="2400" dirty="0"/>
              <a:t>because they reserve channel ownership in advance and prevent collisions.</a:t>
            </a:r>
          </a:p>
          <a:p>
            <a:pPr algn="just"/>
            <a:r>
              <a:rPr lang="en-US" sz="2400" dirty="0"/>
              <a:t>Under conditions of low load, the bit map will simply be repeated over and over, for lack of data frames.</a:t>
            </a:r>
          </a:p>
          <a:p>
            <a:pPr algn="just"/>
            <a:r>
              <a:rPr lang="en-US" sz="2400" dirty="0"/>
              <a:t>On average, </a:t>
            </a:r>
            <a:r>
              <a:rPr lang="en-US" sz="2400" b="1" dirty="0">
                <a:solidFill>
                  <a:srgbClr val="FF0000"/>
                </a:solidFill>
              </a:rPr>
              <a:t>the station will have to wait </a:t>
            </a:r>
            <a:r>
              <a:rPr lang="en-US" sz="2400" b="1" i="1" dirty="0">
                <a:solidFill>
                  <a:srgbClr val="FF0000"/>
                </a:solidFill>
              </a:rPr>
              <a:t>N /</a:t>
            </a:r>
            <a:r>
              <a:rPr lang="en-US" sz="2400" b="1" dirty="0">
                <a:solidFill>
                  <a:srgbClr val="FF0000"/>
                </a:solidFill>
              </a:rPr>
              <a:t>2 slots </a:t>
            </a:r>
            <a:r>
              <a:rPr lang="en-US" sz="2400" dirty="0"/>
              <a:t>for the current scan to finish and another full </a:t>
            </a:r>
            <a:r>
              <a:rPr lang="en-US" sz="2400" i="1" dirty="0"/>
              <a:t>N </a:t>
            </a:r>
            <a:r>
              <a:rPr lang="en-US" sz="2400" dirty="0"/>
              <a:t>slots for the following scan to run to completion before it may begin transmitting.</a:t>
            </a:r>
          </a:p>
          <a:p>
            <a:pPr algn="just"/>
            <a:r>
              <a:rPr lang="en-US" sz="2400" b="1" dirty="0">
                <a:solidFill>
                  <a:srgbClr val="0000FF"/>
                </a:solidFill>
              </a:rPr>
              <a:t>High numbered stations </a:t>
            </a:r>
            <a:r>
              <a:rPr lang="en-US" sz="2400" dirty="0"/>
              <a:t>rarely have to wait for the next scan.</a:t>
            </a:r>
          </a:p>
          <a:p>
            <a:pPr algn="just"/>
            <a:r>
              <a:rPr lang="en-US" sz="2400" dirty="0"/>
              <a:t> Since </a:t>
            </a:r>
            <a:r>
              <a:rPr lang="en-US" sz="2400" b="1" dirty="0">
                <a:solidFill>
                  <a:srgbClr val="FF0000"/>
                </a:solidFill>
              </a:rPr>
              <a:t>low-numbered stations </a:t>
            </a:r>
            <a:r>
              <a:rPr lang="en-US" sz="2400" dirty="0"/>
              <a:t>must </a:t>
            </a:r>
            <a:r>
              <a:rPr lang="en-US" sz="2400" b="1" dirty="0">
                <a:solidFill>
                  <a:srgbClr val="0000FF"/>
                </a:solidFill>
              </a:rPr>
              <a:t>wait on average 1.5</a:t>
            </a:r>
            <a:r>
              <a:rPr lang="en-US" sz="2400" b="1" i="1" dirty="0">
                <a:solidFill>
                  <a:srgbClr val="0000FF"/>
                </a:solidFill>
              </a:rPr>
              <a:t>N </a:t>
            </a:r>
            <a:r>
              <a:rPr lang="en-US" sz="2400" b="1" dirty="0">
                <a:solidFill>
                  <a:srgbClr val="0000FF"/>
                </a:solidFill>
              </a:rPr>
              <a:t>slots </a:t>
            </a:r>
            <a:r>
              <a:rPr lang="en-US" sz="2400" dirty="0"/>
              <a:t>and </a:t>
            </a:r>
            <a:r>
              <a:rPr lang="en-US" sz="2400" dirty="0">
                <a:solidFill>
                  <a:srgbClr val="FF0000"/>
                </a:solidFill>
              </a:rPr>
              <a:t>high-numbered stations </a:t>
            </a:r>
            <a:r>
              <a:rPr lang="en-US" sz="2400" dirty="0"/>
              <a:t>must </a:t>
            </a:r>
            <a:r>
              <a:rPr lang="en-US" sz="2400" dirty="0">
                <a:solidFill>
                  <a:srgbClr val="0000FF"/>
                </a:solidFill>
              </a:rPr>
              <a:t>wait on average 0.5</a:t>
            </a:r>
            <a:r>
              <a:rPr lang="en-US" sz="2400" i="1" dirty="0">
                <a:solidFill>
                  <a:srgbClr val="0000FF"/>
                </a:solidFill>
              </a:rPr>
              <a:t>N </a:t>
            </a:r>
            <a:r>
              <a:rPr lang="en-US" sz="2400" dirty="0">
                <a:solidFill>
                  <a:srgbClr val="0000FF"/>
                </a:solidFill>
              </a:rPr>
              <a:t>slots</a:t>
            </a:r>
            <a:r>
              <a:rPr lang="en-US" sz="2400" dirty="0"/>
              <a:t>, the mean for all stations is </a:t>
            </a:r>
            <a:r>
              <a:rPr lang="en-US" sz="2400" i="1" dirty="0"/>
              <a:t>N </a:t>
            </a:r>
            <a:r>
              <a:rPr lang="en-US" sz="2400" dirty="0"/>
              <a:t>slots.</a:t>
            </a:r>
          </a:p>
          <a:p>
            <a:pPr algn="just"/>
            <a:r>
              <a:rPr lang="en-US" sz="2400" dirty="0"/>
              <a:t>The channel efficiency at </a:t>
            </a:r>
            <a:r>
              <a:rPr lang="en-US" sz="2400" b="1" dirty="0">
                <a:solidFill>
                  <a:srgbClr val="FF0000"/>
                </a:solidFill>
              </a:rPr>
              <a:t>low load </a:t>
            </a:r>
            <a:r>
              <a:rPr lang="en-US" sz="2400" dirty="0"/>
              <a:t>is easy to compute. The overhead per  frame is </a:t>
            </a:r>
            <a:r>
              <a:rPr lang="en-US" sz="2400" i="1" dirty="0"/>
              <a:t>N </a:t>
            </a:r>
            <a:r>
              <a:rPr lang="en-US" sz="2400" dirty="0"/>
              <a:t>bits and the amount of data is </a:t>
            </a:r>
            <a:r>
              <a:rPr lang="en-US" sz="2400" i="1" dirty="0"/>
              <a:t>d </a:t>
            </a:r>
            <a:r>
              <a:rPr lang="en-US" sz="2400" dirty="0"/>
              <a:t>bits, for an </a:t>
            </a:r>
            <a:r>
              <a:rPr lang="en-US" sz="2400" b="1" dirty="0">
                <a:solidFill>
                  <a:srgbClr val="0000FF"/>
                </a:solidFill>
              </a:rPr>
              <a:t>efficiency of </a:t>
            </a:r>
            <a:r>
              <a:rPr lang="en-US" sz="2400" b="1" i="1" dirty="0">
                <a:solidFill>
                  <a:srgbClr val="0000FF"/>
                </a:solidFill>
              </a:rPr>
              <a:t>d /</a:t>
            </a:r>
            <a:r>
              <a:rPr lang="en-US" sz="2400" b="1" dirty="0">
                <a:solidFill>
                  <a:srgbClr val="0000FF"/>
                </a:solidFill>
              </a:rPr>
              <a:t>(</a:t>
            </a:r>
            <a:r>
              <a:rPr lang="en-US" sz="2400" b="1" i="1" dirty="0">
                <a:solidFill>
                  <a:srgbClr val="0000FF"/>
                </a:solidFill>
              </a:rPr>
              <a:t>d </a:t>
            </a:r>
            <a:r>
              <a:rPr lang="en-US" sz="2400" b="1" dirty="0">
                <a:solidFill>
                  <a:srgbClr val="0000FF"/>
                </a:solidFill>
              </a:rPr>
              <a:t>+ </a:t>
            </a:r>
            <a:r>
              <a:rPr lang="en-US" sz="2400" b="1" i="1" dirty="0">
                <a:solidFill>
                  <a:srgbClr val="0000FF"/>
                </a:solidFill>
              </a:rPr>
              <a:t>N</a:t>
            </a:r>
            <a:r>
              <a:rPr lang="en-US" sz="2400" b="1" dirty="0">
                <a:solidFill>
                  <a:srgbClr val="0000FF"/>
                </a:solidFill>
              </a:rPr>
              <a:t>)</a:t>
            </a:r>
            <a:r>
              <a:rPr lang="en-US" sz="2400" b="1" i="1" dirty="0">
                <a:solidFill>
                  <a:srgbClr val="0000FF"/>
                </a:solidFill>
              </a:rPr>
              <a:t>.</a:t>
            </a:r>
          </a:p>
          <a:p>
            <a:pPr algn="just"/>
            <a:r>
              <a:rPr lang="en-US" sz="2400" dirty="0"/>
              <a:t>At </a:t>
            </a:r>
            <a:r>
              <a:rPr lang="en-US" sz="2400" b="1" dirty="0">
                <a:solidFill>
                  <a:srgbClr val="0000FF"/>
                </a:solidFill>
              </a:rPr>
              <a:t>high load</a:t>
            </a:r>
            <a:r>
              <a:rPr lang="en-US" sz="2400" dirty="0"/>
              <a:t>, when all the stations have something to send all the time, the </a:t>
            </a:r>
            <a:r>
              <a:rPr lang="en-US" sz="2400" i="1" dirty="0" err="1"/>
              <a:t>N</a:t>
            </a:r>
            <a:r>
              <a:rPr lang="en-US" sz="2400" dirty="0" err="1"/>
              <a:t>bit</a:t>
            </a:r>
            <a:r>
              <a:rPr lang="en-US" sz="2400" dirty="0"/>
              <a:t> contention period is prorated over </a:t>
            </a:r>
            <a:r>
              <a:rPr lang="en-US" sz="2400" i="1" dirty="0"/>
              <a:t>N </a:t>
            </a:r>
            <a:r>
              <a:rPr lang="en-US" sz="2400" dirty="0"/>
              <a:t>frames, yielding an overhead of only 1 bit per frame, or an </a:t>
            </a:r>
            <a:r>
              <a:rPr lang="en-US" sz="2400" b="1" dirty="0">
                <a:solidFill>
                  <a:srgbClr val="FF0000"/>
                </a:solidFill>
              </a:rPr>
              <a:t>efficiency of </a:t>
            </a:r>
            <a:r>
              <a:rPr lang="en-US" sz="2400" b="1" i="1" dirty="0">
                <a:solidFill>
                  <a:srgbClr val="FF0000"/>
                </a:solidFill>
              </a:rPr>
              <a:t>d /</a:t>
            </a:r>
            <a:r>
              <a:rPr lang="en-US" sz="2400" b="1" dirty="0">
                <a:solidFill>
                  <a:srgbClr val="FF0000"/>
                </a:solidFill>
              </a:rPr>
              <a:t>(</a:t>
            </a:r>
            <a:r>
              <a:rPr lang="en-US" sz="2400" b="1" i="1" dirty="0">
                <a:solidFill>
                  <a:srgbClr val="FF0000"/>
                </a:solidFill>
              </a:rPr>
              <a:t>d </a:t>
            </a:r>
            <a:r>
              <a:rPr lang="en-US" sz="2400" b="1" dirty="0">
                <a:solidFill>
                  <a:srgbClr val="FF0000"/>
                </a:solidFill>
              </a:rPr>
              <a:t>+ 1)</a:t>
            </a:r>
            <a:r>
              <a:rPr lang="en-US" sz="2400" b="1" i="1" dirty="0">
                <a:solidFill>
                  <a:srgbClr val="FF0000"/>
                </a:solidFill>
              </a:rPr>
              <a:t>. </a:t>
            </a:r>
          </a:p>
          <a:p>
            <a:pPr algn="just"/>
            <a:r>
              <a:rPr lang="en-US" sz="2400" dirty="0"/>
              <a:t>The mean delay for a frame is equal to the sum of the time it queues inside its station, plus an additional (</a:t>
            </a:r>
            <a:r>
              <a:rPr lang="en-US" sz="2400" i="1" dirty="0"/>
              <a:t>N </a:t>
            </a:r>
            <a:r>
              <a:rPr lang="en-US" sz="2400" dirty="0"/>
              <a:t>− 1)</a:t>
            </a:r>
            <a:r>
              <a:rPr lang="en-US" sz="2400" i="1" dirty="0"/>
              <a:t>d </a:t>
            </a:r>
            <a:r>
              <a:rPr lang="en-US" sz="2400" dirty="0"/>
              <a:t>+ </a:t>
            </a:r>
            <a:r>
              <a:rPr lang="en-US" sz="2400" i="1" dirty="0"/>
              <a:t>N </a:t>
            </a:r>
            <a:r>
              <a:rPr lang="en-US" sz="2400" dirty="0"/>
              <a:t>once it gets to the head of its internal queue. This interval is how long it takes to wait for all other stations to have their turn sending a frame and another bitmap.</a:t>
            </a:r>
          </a:p>
        </p:txBody>
      </p:sp>
      <p:sp>
        <p:nvSpPr>
          <p:cNvPr id="6" name="Slide Number Placeholder 5"/>
          <p:cNvSpPr>
            <a:spLocks noGrp="1"/>
          </p:cNvSpPr>
          <p:nvPr>
            <p:ph type="sldNum" sz="quarter" idx="12"/>
          </p:nvPr>
        </p:nvSpPr>
        <p:spPr/>
        <p:txBody>
          <a:bodyPr/>
          <a:lstStyle/>
          <a:p>
            <a:fld id="{CA0281A3-FCAC-4568-8522-01ED5A03F9B3}" type="slidenum">
              <a:rPr lang="en-US" smtClean="0"/>
              <a:pPr/>
              <a:t>90</a:t>
            </a:fld>
            <a:endParaRPr lang="en-US"/>
          </a:p>
        </p:txBody>
      </p:sp>
    </p:spTree>
    <p:extLst>
      <p:ext uri="{BB962C8B-B14F-4D97-AF65-F5344CB8AC3E}">
        <p14:creationId xmlns:p14="http://schemas.microsoft.com/office/powerpoint/2010/main" val="37739820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28600"/>
          </a:xfrm>
        </p:spPr>
        <p:txBody>
          <a:bodyPr>
            <a:noAutofit/>
          </a:bodyPr>
          <a:lstStyle/>
          <a:p>
            <a:r>
              <a:rPr lang="en-US" sz="2800" b="1" spc="-5" dirty="0">
                <a:solidFill>
                  <a:srgbClr val="FF0000"/>
                </a:solidFill>
              </a:rPr>
              <a:t>Collision-Free </a:t>
            </a:r>
            <a:r>
              <a:rPr lang="en-US" sz="2800" b="1" dirty="0">
                <a:solidFill>
                  <a:srgbClr val="FF0000"/>
                </a:solidFill>
              </a:rPr>
              <a:t>(2) – Token</a:t>
            </a:r>
            <a:r>
              <a:rPr lang="en-US" sz="2800" b="1" spc="-55" dirty="0">
                <a:solidFill>
                  <a:srgbClr val="FF0000"/>
                </a:solidFill>
              </a:rPr>
              <a:t> </a:t>
            </a:r>
            <a:r>
              <a:rPr lang="en-US" sz="2800" b="1" spc="-10" dirty="0">
                <a:solidFill>
                  <a:srgbClr val="FF0000"/>
                </a:solidFill>
              </a:rPr>
              <a:t>Ring</a:t>
            </a:r>
            <a:endParaRPr lang="en-US" sz="2800" dirty="0"/>
          </a:p>
        </p:txBody>
      </p:sp>
      <p:sp>
        <p:nvSpPr>
          <p:cNvPr id="3" name="Content Placeholder 2"/>
          <p:cNvSpPr>
            <a:spLocks noGrp="1"/>
          </p:cNvSpPr>
          <p:nvPr>
            <p:ph idx="1"/>
          </p:nvPr>
        </p:nvSpPr>
        <p:spPr>
          <a:xfrm>
            <a:off x="304800" y="533400"/>
            <a:ext cx="8382000" cy="6172200"/>
          </a:xfrm>
        </p:spPr>
        <p:txBody>
          <a:bodyPr>
            <a:noAutofit/>
          </a:bodyPr>
          <a:lstStyle/>
          <a:p>
            <a:pPr algn="just">
              <a:spcBef>
                <a:spcPts val="0"/>
              </a:spcBef>
            </a:pPr>
            <a:r>
              <a:rPr lang="en-US" sz="2400" dirty="0"/>
              <a:t>The essence of the bit-map protocol is that it lets every station transmit a frame in turn in a predefined order. </a:t>
            </a:r>
          </a:p>
          <a:p>
            <a:pPr algn="just">
              <a:spcBef>
                <a:spcPts val="0"/>
              </a:spcBef>
            </a:pPr>
            <a:r>
              <a:rPr lang="en-US" sz="2400" dirty="0"/>
              <a:t>Another way to accomplish the same thing is to pass a small message called a </a:t>
            </a:r>
            <a:r>
              <a:rPr lang="en-US" sz="2400" b="1" dirty="0"/>
              <a:t>token from one station to the next in the same </a:t>
            </a:r>
            <a:r>
              <a:rPr lang="en-US" sz="2400" dirty="0"/>
              <a:t>predefined order. </a:t>
            </a:r>
          </a:p>
          <a:p>
            <a:pPr algn="just">
              <a:spcBef>
                <a:spcPts val="0"/>
              </a:spcBef>
            </a:pPr>
            <a:r>
              <a:rPr lang="en-US" sz="2400" dirty="0"/>
              <a:t>The token represents permission to send. </a:t>
            </a:r>
          </a:p>
          <a:p>
            <a:pPr algn="just">
              <a:spcBef>
                <a:spcPts val="0"/>
              </a:spcBef>
            </a:pPr>
            <a:r>
              <a:rPr lang="en-US" sz="2400" dirty="0"/>
              <a:t>If a station has a frame queued for transmission when it receives the token, it can send that frame before it passes the token to the next station. If it has no queued frame, it simply passes the token.</a:t>
            </a:r>
          </a:p>
          <a:p>
            <a:pPr algn="just">
              <a:spcBef>
                <a:spcPts val="0"/>
              </a:spcBef>
            </a:pPr>
            <a:r>
              <a:rPr lang="en-US" sz="2400" dirty="0"/>
              <a:t>In a </a:t>
            </a:r>
            <a:r>
              <a:rPr lang="en-US" sz="2400" b="1" dirty="0"/>
              <a:t>token ring protocol, the topology of the network is used to define the </a:t>
            </a:r>
            <a:r>
              <a:rPr lang="en-US" sz="2400" dirty="0"/>
              <a:t>order in which stations send. </a:t>
            </a:r>
          </a:p>
          <a:p>
            <a:pPr algn="just">
              <a:spcBef>
                <a:spcPts val="0"/>
              </a:spcBef>
            </a:pPr>
            <a:r>
              <a:rPr lang="en-US" sz="2400" dirty="0"/>
              <a:t>The stations are connected one to the next in a single ring. Passing the token to the next station then simply consists of receiving the token in from one direction and transmitting it out in the other direction.</a:t>
            </a:r>
          </a:p>
          <a:p>
            <a:pPr algn="just">
              <a:spcBef>
                <a:spcPts val="0"/>
              </a:spcBef>
            </a:pPr>
            <a:r>
              <a:rPr lang="en-US" sz="2400" dirty="0"/>
              <a:t>Frames are also transmitted in the direction of the token.</a:t>
            </a:r>
          </a:p>
        </p:txBody>
      </p:sp>
      <p:sp>
        <p:nvSpPr>
          <p:cNvPr id="6" name="Slide Number Placeholder 5"/>
          <p:cNvSpPr>
            <a:spLocks noGrp="1"/>
          </p:cNvSpPr>
          <p:nvPr>
            <p:ph type="sldNum" sz="quarter" idx="12"/>
          </p:nvPr>
        </p:nvSpPr>
        <p:spPr/>
        <p:txBody>
          <a:bodyPr/>
          <a:lstStyle/>
          <a:p>
            <a:fld id="{CA0281A3-FCAC-4568-8522-01ED5A03F9B3}" type="slidenum">
              <a:rPr lang="en-US" smtClean="0"/>
              <a:pPr/>
              <a:t>91</a:t>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76200"/>
            <a:ext cx="7375398" cy="505267"/>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FF0000"/>
                </a:solidFill>
                <a:latin typeface="+mn-lt"/>
              </a:rPr>
              <a:t>Collision-Free </a:t>
            </a:r>
            <a:r>
              <a:rPr sz="3200" b="1" dirty="0">
                <a:solidFill>
                  <a:srgbClr val="FF0000"/>
                </a:solidFill>
                <a:latin typeface="+mn-lt"/>
              </a:rPr>
              <a:t>(2) – </a:t>
            </a:r>
            <a:r>
              <a:rPr sz="3200" b="1">
                <a:solidFill>
                  <a:srgbClr val="FF0000"/>
                </a:solidFill>
                <a:latin typeface="+mn-lt"/>
              </a:rPr>
              <a:t>Token</a:t>
            </a:r>
            <a:r>
              <a:rPr sz="3200" b="1" spc="-55">
                <a:solidFill>
                  <a:srgbClr val="FF0000"/>
                </a:solidFill>
                <a:latin typeface="+mn-lt"/>
              </a:rPr>
              <a:t> </a:t>
            </a:r>
            <a:r>
              <a:rPr sz="3200" b="1" spc="-10">
                <a:solidFill>
                  <a:srgbClr val="FF0000"/>
                </a:solidFill>
                <a:latin typeface="+mn-lt"/>
              </a:rPr>
              <a:t>Ring</a:t>
            </a:r>
            <a:r>
              <a:rPr lang="en-US" sz="3200" b="1" spc="-10" dirty="0">
                <a:solidFill>
                  <a:srgbClr val="FF0000"/>
                </a:solidFill>
                <a:latin typeface="+mn-lt"/>
              </a:rPr>
              <a:t>   (Cont..)</a:t>
            </a:r>
            <a:endParaRPr sz="3200" b="1" spc="-10" dirty="0">
              <a:solidFill>
                <a:srgbClr val="FF0000"/>
              </a:solidFill>
              <a:latin typeface="+mn-lt"/>
            </a:endParaRPr>
          </a:p>
        </p:txBody>
      </p:sp>
      <p:sp>
        <p:nvSpPr>
          <p:cNvPr id="3" name="object 3"/>
          <p:cNvSpPr txBox="1"/>
          <p:nvPr/>
        </p:nvSpPr>
        <p:spPr>
          <a:xfrm>
            <a:off x="914400" y="685800"/>
            <a:ext cx="7493634" cy="1290097"/>
          </a:xfrm>
          <a:prstGeom prst="rect">
            <a:avLst/>
          </a:prstGeom>
        </p:spPr>
        <p:txBody>
          <a:bodyPr vert="horz" wrap="square" lIns="0" tIns="88900" rIns="0" bIns="0" rtlCol="0">
            <a:spAutoFit/>
          </a:bodyPr>
          <a:lstStyle/>
          <a:p>
            <a:pPr marL="12700">
              <a:lnSpc>
                <a:spcPct val="100000"/>
              </a:lnSpc>
              <a:spcBef>
                <a:spcPts val="700"/>
              </a:spcBef>
            </a:pPr>
            <a:r>
              <a:rPr lang="en-US" sz="2200" dirty="0"/>
              <a:t>Token sent round ring defines the sending order</a:t>
            </a:r>
          </a:p>
          <a:p>
            <a:pPr marL="469900" indent="-457200">
              <a:lnSpc>
                <a:spcPct val="100000"/>
              </a:lnSpc>
              <a:spcBef>
                <a:spcPts val="600"/>
              </a:spcBef>
              <a:buClr>
                <a:srgbClr val="0000FF"/>
              </a:buClr>
              <a:buChar char="•"/>
              <a:tabLst>
                <a:tab pos="469900" algn="l"/>
                <a:tab pos="470534" algn="l"/>
              </a:tabLst>
            </a:pPr>
            <a:r>
              <a:rPr lang="en-US" sz="2200" dirty="0"/>
              <a:t>Station with token may send a frame before passing</a:t>
            </a:r>
          </a:p>
          <a:p>
            <a:pPr marL="469900" indent="-457200">
              <a:lnSpc>
                <a:spcPct val="100000"/>
              </a:lnSpc>
              <a:spcBef>
                <a:spcPts val="605"/>
              </a:spcBef>
              <a:buClr>
                <a:srgbClr val="0000FF"/>
              </a:buClr>
              <a:buChar char="•"/>
              <a:tabLst>
                <a:tab pos="469900" algn="l"/>
                <a:tab pos="470534" algn="l"/>
              </a:tabLst>
            </a:pPr>
            <a:r>
              <a:rPr lang="en-US" sz="2200" dirty="0"/>
              <a:t>Idea can be used without ring too, e.g., token bus</a:t>
            </a:r>
          </a:p>
        </p:txBody>
      </p:sp>
      <p:pic>
        <p:nvPicPr>
          <p:cNvPr id="1026" name="Picture 2"/>
          <p:cNvPicPr>
            <a:picLocks noChangeAspect="1" noChangeArrowheads="1"/>
          </p:cNvPicPr>
          <p:nvPr/>
        </p:nvPicPr>
        <p:blipFill>
          <a:blip r:embed="rId2"/>
          <a:srcRect/>
          <a:stretch>
            <a:fillRect/>
          </a:stretch>
        </p:blipFill>
        <p:spPr bwMode="auto">
          <a:xfrm>
            <a:off x="2286000" y="2133600"/>
            <a:ext cx="4162425" cy="2562225"/>
          </a:xfrm>
          <a:prstGeom prst="rect">
            <a:avLst/>
          </a:prstGeom>
          <a:noFill/>
          <a:ln w="9525">
            <a:noFill/>
            <a:miter lim="800000"/>
            <a:headEnd/>
            <a:tailEnd/>
          </a:ln>
          <a:effectLst/>
        </p:spPr>
      </p:pic>
      <p:sp>
        <p:nvSpPr>
          <p:cNvPr id="9" name="Rectangle 8"/>
          <p:cNvSpPr/>
          <p:nvPr/>
        </p:nvSpPr>
        <p:spPr>
          <a:xfrm>
            <a:off x="304800" y="4724400"/>
            <a:ext cx="8610600" cy="1785104"/>
          </a:xfrm>
          <a:prstGeom prst="rect">
            <a:avLst/>
          </a:prstGeom>
        </p:spPr>
        <p:txBody>
          <a:bodyPr wrap="square">
            <a:spAutoFit/>
          </a:bodyPr>
          <a:lstStyle/>
          <a:p>
            <a:pPr algn="just">
              <a:buFont typeface="Arial" pitchFamily="34" charset="0"/>
              <a:buChar char="•"/>
            </a:pPr>
            <a:r>
              <a:rPr lang="en-US" sz="2200" dirty="0"/>
              <a:t> Note that we do not need a physical ring to implement token passing. </a:t>
            </a:r>
          </a:p>
          <a:p>
            <a:pPr algn="just">
              <a:buFont typeface="Arial" pitchFamily="34" charset="0"/>
              <a:buChar char="•"/>
            </a:pPr>
            <a:r>
              <a:rPr lang="en-US" sz="2200" dirty="0"/>
              <a:t> Each station then uses the bus to send the token to the next station in    </a:t>
            </a:r>
          </a:p>
          <a:p>
            <a:pPr algn="just"/>
            <a:r>
              <a:rPr lang="en-US" sz="2200" dirty="0"/>
              <a:t>   the predefined sequence.</a:t>
            </a:r>
          </a:p>
          <a:p>
            <a:pPr algn="just">
              <a:buFont typeface="Arial" pitchFamily="34" charset="0"/>
              <a:buChar char="•"/>
            </a:pPr>
            <a:r>
              <a:rPr lang="en-US" sz="2200" dirty="0"/>
              <a:t> Possession of the token allows a station to use the bus to send one </a:t>
            </a:r>
          </a:p>
          <a:p>
            <a:pPr algn="just"/>
            <a:r>
              <a:rPr lang="en-US" sz="2200" dirty="0"/>
              <a:t>   frame, as before. This protocol is called token bus.</a:t>
            </a:r>
          </a:p>
        </p:txBody>
      </p:sp>
      <p:sp>
        <p:nvSpPr>
          <p:cNvPr id="8" name="Slide Number Placeholder 7"/>
          <p:cNvSpPr>
            <a:spLocks noGrp="1"/>
          </p:cNvSpPr>
          <p:nvPr>
            <p:ph type="sldNum" sz="quarter" idx="12"/>
          </p:nvPr>
        </p:nvSpPr>
        <p:spPr/>
        <p:txBody>
          <a:bodyPr/>
          <a:lstStyle/>
          <a:p>
            <a:fld id="{CA0281A3-FCAC-4568-8522-01ED5A03F9B3}" type="slidenum">
              <a:rPr lang="en-US" smtClean="0"/>
              <a:pPr/>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10600" cy="6400800"/>
          </a:xfrm>
        </p:spPr>
        <p:txBody>
          <a:bodyPr>
            <a:normAutofit fontScale="92500" lnSpcReduction="10000"/>
          </a:bodyPr>
          <a:lstStyle/>
          <a:p>
            <a:r>
              <a:rPr lang="en-US" sz="2400" dirty="0"/>
              <a:t>The performance of token passing is similar to that of the bit-map protocol, though the contention slots and frames of one cycle are now intermingled. </a:t>
            </a:r>
          </a:p>
          <a:p>
            <a:r>
              <a:rPr lang="en-US" sz="2400" dirty="0"/>
              <a:t>After sending a frame, each station must wait for all </a:t>
            </a:r>
            <a:r>
              <a:rPr lang="en-US" sz="2400" i="1" dirty="0"/>
              <a:t>N stations (including itself) to send </a:t>
            </a:r>
            <a:r>
              <a:rPr lang="en-US" sz="2400" dirty="0"/>
              <a:t>the token to their neighbors and the other </a:t>
            </a:r>
            <a:r>
              <a:rPr lang="en-US" sz="2400" i="1" dirty="0"/>
              <a:t>N − 1 stations to send a frame, if they </a:t>
            </a:r>
            <a:r>
              <a:rPr lang="en-US" sz="2400" dirty="0"/>
              <a:t>have one.</a:t>
            </a:r>
          </a:p>
          <a:p>
            <a:r>
              <a:rPr lang="en-US" sz="2400" dirty="0"/>
              <a:t>For token ring, each station is also sending the token only as far as its neighboring station before the protocol takes the next step. Each token does not need to propagate to all stations before the protocol advances to the next step.</a:t>
            </a:r>
          </a:p>
          <a:p>
            <a:r>
              <a:rPr lang="en-US" sz="2400" dirty="0"/>
              <a:t> An early token ring protocol (called ‘‘Token Ring’’ and standardized as IEEE 802.5) was popular in the 1980s as an alternative to classic Ethernet. </a:t>
            </a:r>
          </a:p>
          <a:p>
            <a:r>
              <a:rPr lang="en-US" sz="2400" dirty="0"/>
              <a:t>In the 1990s, a much faster token ring called </a:t>
            </a:r>
            <a:r>
              <a:rPr lang="en-US" sz="2400" b="1" dirty="0"/>
              <a:t>FDDI (Fiber Distributed Data Interface) was </a:t>
            </a:r>
            <a:r>
              <a:rPr lang="en-US" sz="2400" dirty="0"/>
              <a:t>beaten out by switched Ethernet.</a:t>
            </a:r>
          </a:p>
          <a:p>
            <a:r>
              <a:rPr lang="en-US" sz="2400" dirty="0"/>
              <a:t> In the 2000s, a token ring called </a:t>
            </a:r>
            <a:r>
              <a:rPr lang="en-US" sz="2400" b="1" dirty="0"/>
              <a:t>RPR (Resilient Packet Ring) was defined as IEEE 802.17 to standardize the mix of metropolitan </a:t>
            </a:r>
            <a:r>
              <a:rPr lang="en-US" sz="2400" dirty="0"/>
              <a:t>area rings in use by ISPs. </a:t>
            </a:r>
          </a:p>
        </p:txBody>
      </p:sp>
      <p:sp>
        <p:nvSpPr>
          <p:cNvPr id="6" name="Slide Number Placeholder 5"/>
          <p:cNvSpPr>
            <a:spLocks noGrp="1"/>
          </p:cNvSpPr>
          <p:nvPr>
            <p:ph type="sldNum" sz="quarter" idx="12"/>
          </p:nvPr>
        </p:nvSpPr>
        <p:spPr/>
        <p:txBody>
          <a:bodyPr/>
          <a:lstStyle/>
          <a:p>
            <a:fld id="{CA0281A3-FCAC-4568-8522-01ED5A03F9B3}" type="slidenum">
              <a:rPr lang="en-US" smtClean="0"/>
              <a:pPr/>
              <a:t>93</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
            <a:ext cx="8229600" cy="5973763"/>
          </a:xfrm>
        </p:spPr>
        <p:txBody>
          <a:bodyPr>
            <a:normAutofit fontScale="92500" lnSpcReduction="10000"/>
          </a:bodyPr>
          <a:lstStyle/>
          <a:p>
            <a:pPr algn="just"/>
            <a:r>
              <a:rPr lang="en-US" sz="2400" dirty="0">
                <a:solidFill>
                  <a:srgbClr val="FF0000"/>
                </a:solidFill>
              </a:rPr>
              <a:t>A problem with the basic bit-map protocol</a:t>
            </a:r>
            <a:r>
              <a:rPr lang="en-US" sz="2400" dirty="0"/>
              <a:t>, and by </a:t>
            </a:r>
            <a:r>
              <a:rPr lang="en-US" sz="2400" dirty="0">
                <a:solidFill>
                  <a:srgbClr val="0000FF"/>
                </a:solidFill>
              </a:rPr>
              <a:t>extension token passing</a:t>
            </a:r>
            <a:r>
              <a:rPr lang="en-US" sz="2400" dirty="0"/>
              <a:t>, is that the overhead is 1 bit per station, so it </a:t>
            </a:r>
            <a:r>
              <a:rPr lang="en-US" sz="2400" b="1" dirty="0">
                <a:solidFill>
                  <a:srgbClr val="FF0000"/>
                </a:solidFill>
              </a:rPr>
              <a:t>does not scale well to networks with thousands of stations.</a:t>
            </a:r>
          </a:p>
          <a:p>
            <a:pPr algn="just"/>
            <a:r>
              <a:rPr lang="en-US" sz="2400" dirty="0"/>
              <a:t>We can do better than that by </a:t>
            </a:r>
            <a:r>
              <a:rPr lang="en-US" sz="2400" b="1" dirty="0">
                <a:solidFill>
                  <a:srgbClr val="FF0000"/>
                </a:solidFill>
              </a:rPr>
              <a:t>using binary station addresses </a:t>
            </a:r>
            <a:r>
              <a:rPr lang="en-US" sz="2400" dirty="0"/>
              <a:t>with a </a:t>
            </a:r>
            <a:r>
              <a:rPr lang="en-US" sz="2400" dirty="0">
                <a:solidFill>
                  <a:srgbClr val="0000FF"/>
                </a:solidFill>
              </a:rPr>
              <a:t>channel that combines transmissions</a:t>
            </a:r>
            <a:r>
              <a:rPr lang="en-US" sz="2400" dirty="0"/>
              <a:t>. </a:t>
            </a:r>
          </a:p>
          <a:p>
            <a:pPr algn="just"/>
            <a:r>
              <a:rPr lang="en-US" sz="2400" dirty="0"/>
              <a:t>A station wanting to use the channel now broadcasts its address as a binary bit string, starting with the high order bit. </a:t>
            </a:r>
          </a:p>
          <a:p>
            <a:pPr algn="just"/>
            <a:r>
              <a:rPr lang="en-US" sz="2400" dirty="0"/>
              <a:t>All addresses are assumed to be the same length. </a:t>
            </a:r>
          </a:p>
          <a:p>
            <a:pPr algn="just"/>
            <a:r>
              <a:rPr lang="en-US" sz="2400" dirty="0"/>
              <a:t>The bits in each address position from different stations are BOOLEAN </a:t>
            </a:r>
            <a:r>
              <a:rPr lang="en-US" sz="2400" dirty="0" err="1"/>
              <a:t>ORed</a:t>
            </a:r>
            <a:r>
              <a:rPr lang="en-US" sz="2400" dirty="0"/>
              <a:t> together by the channel when they are sent at the same time. We will call this protocol </a:t>
            </a:r>
            <a:r>
              <a:rPr lang="en-US" sz="2400" b="1" dirty="0"/>
              <a:t>binary countdown.</a:t>
            </a:r>
          </a:p>
          <a:p>
            <a:pPr algn="just"/>
            <a:r>
              <a:rPr lang="en-US" sz="2400" dirty="0"/>
              <a:t>It was used in </a:t>
            </a:r>
            <a:r>
              <a:rPr lang="en-US" sz="2400" dirty="0" err="1"/>
              <a:t>Datakit</a:t>
            </a:r>
            <a:r>
              <a:rPr lang="en-US" sz="2400" dirty="0"/>
              <a:t> (Fraser, 1987). It implicitly assumes that the transmission delays are negligible so that all stations see asserted bits essentially instantaneously.</a:t>
            </a:r>
          </a:p>
          <a:p>
            <a:r>
              <a:rPr lang="en-US" sz="2400" b="1" dirty="0">
                <a:solidFill>
                  <a:srgbClr val="FF0000"/>
                </a:solidFill>
              </a:rPr>
              <a:t>To avoid conflicts, </a:t>
            </a:r>
            <a:r>
              <a:rPr lang="en-US" sz="2400" dirty="0"/>
              <a:t>an arbitration rule must be applied: as soon as a station sees that a high-order bit position that is 0 in its address has been overwritten with a 1, it gives up.</a:t>
            </a:r>
          </a:p>
        </p:txBody>
      </p:sp>
      <p:sp>
        <p:nvSpPr>
          <p:cNvPr id="6" name="Slide Number Placeholder 5"/>
          <p:cNvSpPr>
            <a:spLocks noGrp="1"/>
          </p:cNvSpPr>
          <p:nvPr>
            <p:ph type="sldNum" sz="quarter" idx="12"/>
          </p:nvPr>
        </p:nvSpPr>
        <p:spPr/>
        <p:txBody>
          <a:bodyPr/>
          <a:lstStyle/>
          <a:p>
            <a:fld id="{CA0281A3-FCAC-4568-8522-01ED5A03F9B3}" type="slidenum">
              <a:rPr lang="en-US" smtClean="0"/>
              <a:pPr/>
              <a:t>94</a:t>
            </a:fld>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400800"/>
          </a:xfrm>
        </p:spPr>
        <p:txBody>
          <a:bodyPr>
            <a:noAutofit/>
          </a:bodyPr>
          <a:lstStyle/>
          <a:p>
            <a:r>
              <a:rPr lang="en-US" sz="2400" b="1" dirty="0">
                <a:solidFill>
                  <a:srgbClr val="FF0000"/>
                </a:solidFill>
              </a:rPr>
              <a:t>For example</a:t>
            </a:r>
            <a:r>
              <a:rPr lang="en-US" sz="2400" dirty="0"/>
              <a:t>, if stations </a:t>
            </a:r>
            <a:r>
              <a:rPr lang="en-US" sz="2400" dirty="0">
                <a:solidFill>
                  <a:srgbClr val="0000FF"/>
                </a:solidFill>
              </a:rPr>
              <a:t>0010, 0100, 1001, and 1010 </a:t>
            </a:r>
            <a:r>
              <a:rPr lang="en-US" sz="2400" dirty="0"/>
              <a:t>are all trying to get the channel, in the first bit time the stations transmit 0, 0, 1, &amp; 1, (</a:t>
            </a:r>
            <a:r>
              <a:rPr lang="en-US" sz="2400" dirty="0">
                <a:solidFill>
                  <a:srgbClr val="FF0000"/>
                </a:solidFill>
              </a:rPr>
              <a:t>0</a:t>
            </a:r>
            <a:r>
              <a:rPr lang="en-US" sz="2400" dirty="0"/>
              <a:t>010, </a:t>
            </a:r>
            <a:r>
              <a:rPr lang="en-US" sz="2400" dirty="0">
                <a:solidFill>
                  <a:srgbClr val="FF0000"/>
                </a:solidFill>
              </a:rPr>
              <a:t>0</a:t>
            </a:r>
            <a:r>
              <a:rPr lang="en-US" sz="2400" dirty="0"/>
              <a:t>100, </a:t>
            </a:r>
            <a:r>
              <a:rPr lang="en-US" sz="2400" dirty="0">
                <a:solidFill>
                  <a:srgbClr val="FF0000"/>
                </a:solidFill>
              </a:rPr>
              <a:t>1</a:t>
            </a:r>
            <a:r>
              <a:rPr lang="en-US" sz="2400" dirty="0"/>
              <a:t>001, and </a:t>
            </a:r>
            <a:r>
              <a:rPr lang="en-US" sz="2400" dirty="0">
                <a:solidFill>
                  <a:srgbClr val="FF0000"/>
                </a:solidFill>
              </a:rPr>
              <a:t>1</a:t>
            </a:r>
            <a:r>
              <a:rPr lang="en-US" sz="2400" dirty="0"/>
              <a:t>010 ) respectively.</a:t>
            </a:r>
          </a:p>
          <a:p>
            <a:pPr algn="just"/>
            <a:r>
              <a:rPr lang="en-US" sz="2400" dirty="0"/>
              <a:t>These are </a:t>
            </a:r>
            <a:r>
              <a:rPr lang="en-US" sz="2400" b="1" dirty="0" err="1">
                <a:solidFill>
                  <a:srgbClr val="FF0000"/>
                </a:solidFill>
              </a:rPr>
              <a:t>ORed</a:t>
            </a:r>
            <a:r>
              <a:rPr lang="en-US" sz="2400" dirty="0"/>
              <a:t> together to </a:t>
            </a:r>
            <a:r>
              <a:rPr lang="en-US" sz="2400" dirty="0">
                <a:solidFill>
                  <a:srgbClr val="0000FF"/>
                </a:solidFill>
              </a:rPr>
              <a:t>form a 1.</a:t>
            </a:r>
          </a:p>
          <a:p>
            <a:pPr algn="just"/>
            <a:r>
              <a:rPr lang="en-US" sz="2400" dirty="0"/>
              <a:t> </a:t>
            </a:r>
            <a:r>
              <a:rPr lang="en-US" sz="2400" dirty="0">
                <a:solidFill>
                  <a:srgbClr val="FF0000"/>
                </a:solidFill>
              </a:rPr>
              <a:t>Stations 0010 and 0100 see the 1 </a:t>
            </a:r>
            <a:r>
              <a:rPr lang="en-US" sz="2400" dirty="0"/>
              <a:t>and know that a </a:t>
            </a:r>
            <a:r>
              <a:rPr lang="en-US" sz="2400" dirty="0">
                <a:solidFill>
                  <a:srgbClr val="0000FF"/>
                </a:solidFill>
              </a:rPr>
              <a:t>higher-numbered station is competing for the channel</a:t>
            </a:r>
            <a:r>
              <a:rPr lang="en-US" sz="2400" dirty="0"/>
              <a:t>, so they give up for the current round. </a:t>
            </a:r>
            <a:r>
              <a:rPr lang="en-US" sz="2400" b="1" dirty="0">
                <a:solidFill>
                  <a:srgbClr val="FF0000"/>
                </a:solidFill>
              </a:rPr>
              <a:t>Stations 1001 and 1010 continue</a:t>
            </a:r>
            <a:r>
              <a:rPr lang="en-US" sz="2400" dirty="0"/>
              <a:t>.</a:t>
            </a:r>
          </a:p>
          <a:p>
            <a:pPr algn="just"/>
            <a:r>
              <a:rPr lang="en-US" sz="2400" dirty="0"/>
              <a:t>The next bit is 0, and both stations continue. The next bit is 1, so station 1001 gives up. </a:t>
            </a:r>
          </a:p>
          <a:p>
            <a:pPr algn="just"/>
            <a:r>
              <a:rPr lang="en-US" sz="2400" dirty="0"/>
              <a:t>The </a:t>
            </a:r>
            <a:r>
              <a:rPr lang="en-US" sz="2400" b="1" dirty="0">
                <a:solidFill>
                  <a:srgbClr val="FF0000"/>
                </a:solidFill>
              </a:rPr>
              <a:t>winner is station 1010 </a:t>
            </a:r>
            <a:r>
              <a:rPr lang="en-US" sz="2400" dirty="0"/>
              <a:t>because it has the </a:t>
            </a:r>
            <a:r>
              <a:rPr lang="en-US" sz="2400" dirty="0">
                <a:solidFill>
                  <a:srgbClr val="0000FF"/>
                </a:solidFill>
              </a:rPr>
              <a:t>highest address</a:t>
            </a:r>
            <a:r>
              <a:rPr lang="en-US" sz="2400" dirty="0"/>
              <a:t>. </a:t>
            </a:r>
          </a:p>
          <a:p>
            <a:pPr algn="just"/>
            <a:r>
              <a:rPr lang="en-US" sz="2400" dirty="0"/>
              <a:t>After winning the bidding, it may now transmit a frame, after which another bidding cycle starts. </a:t>
            </a:r>
          </a:p>
          <a:p>
            <a:pPr algn="just"/>
            <a:r>
              <a:rPr lang="en-US" sz="2400" dirty="0"/>
              <a:t>The property that </a:t>
            </a:r>
            <a:r>
              <a:rPr lang="en-US" sz="2400" dirty="0">
                <a:solidFill>
                  <a:srgbClr val="FF0000"/>
                </a:solidFill>
              </a:rPr>
              <a:t>higher-numbered stations have </a:t>
            </a:r>
            <a:r>
              <a:rPr lang="en-US" sz="2400" dirty="0">
                <a:solidFill>
                  <a:srgbClr val="0000FF"/>
                </a:solidFill>
              </a:rPr>
              <a:t>a higher priority than lower-numbered stations,</a:t>
            </a:r>
            <a:r>
              <a:rPr lang="en-US" sz="2400" dirty="0"/>
              <a:t> which may be either good or bad, depending on the context.</a:t>
            </a:r>
          </a:p>
        </p:txBody>
      </p:sp>
      <p:sp>
        <p:nvSpPr>
          <p:cNvPr id="6" name="Slide Number Placeholder 5"/>
          <p:cNvSpPr>
            <a:spLocks noGrp="1"/>
          </p:cNvSpPr>
          <p:nvPr>
            <p:ph type="sldNum" sz="quarter" idx="12"/>
          </p:nvPr>
        </p:nvSpPr>
        <p:spPr/>
        <p:txBody>
          <a:bodyPr/>
          <a:lstStyle/>
          <a:p>
            <a:fld id="{CA0281A3-FCAC-4568-8522-01ED5A03F9B3}" type="slidenum">
              <a:rPr lang="en-US" smtClean="0"/>
              <a:pPr/>
              <a:t>95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5889" y="272237"/>
            <a:ext cx="6337935" cy="443711"/>
          </a:xfrm>
          <a:prstGeom prst="rect">
            <a:avLst/>
          </a:prstGeom>
        </p:spPr>
        <p:txBody>
          <a:bodyPr vert="horz" wrap="square" lIns="0" tIns="12700" rIns="0" bIns="0" rtlCol="0">
            <a:spAutoFit/>
          </a:bodyPr>
          <a:lstStyle/>
          <a:p>
            <a:pPr marL="12700">
              <a:lnSpc>
                <a:spcPct val="100000"/>
              </a:lnSpc>
              <a:spcBef>
                <a:spcPts val="100"/>
              </a:spcBef>
            </a:pPr>
            <a:r>
              <a:rPr lang="en-US" sz="2800" b="1" dirty="0">
                <a:solidFill>
                  <a:srgbClr val="FF0000"/>
                </a:solidFill>
                <a:latin typeface="+mn-lt"/>
                <a:ea typeface="+mn-ea"/>
                <a:cs typeface="+mn-cs"/>
              </a:rPr>
              <a:t>Collision-Free (3) – Binary Countdown</a:t>
            </a:r>
          </a:p>
        </p:txBody>
      </p:sp>
      <p:sp>
        <p:nvSpPr>
          <p:cNvPr id="4" name="object 4"/>
          <p:cNvSpPr/>
          <p:nvPr/>
        </p:nvSpPr>
        <p:spPr>
          <a:xfrm>
            <a:off x="152400" y="2133600"/>
            <a:ext cx="3867745" cy="3751699"/>
          </a:xfrm>
          <a:prstGeom prst="rect">
            <a:avLst/>
          </a:prstGeom>
          <a:blipFill>
            <a:blip r:embed="rId2" cstate="print"/>
            <a:stretch>
              <a:fillRect/>
            </a:stretch>
          </a:blipFill>
        </p:spPr>
        <p:txBody>
          <a:bodyPr wrap="square" lIns="0" tIns="0" rIns="0" bIns="0" rtlCol="0"/>
          <a:lstStyle/>
          <a:p>
            <a:endParaRPr/>
          </a:p>
        </p:txBody>
      </p:sp>
      <p:sp>
        <p:nvSpPr>
          <p:cNvPr id="5" name="Rectangle 4"/>
          <p:cNvSpPr/>
          <p:nvPr/>
        </p:nvSpPr>
        <p:spPr>
          <a:xfrm>
            <a:off x="228600" y="762000"/>
            <a:ext cx="10744200" cy="1354217"/>
          </a:xfrm>
          <a:prstGeom prst="rect">
            <a:avLst/>
          </a:prstGeom>
        </p:spPr>
        <p:txBody>
          <a:bodyPr wrap="square">
            <a:spAutoFit/>
          </a:bodyPr>
          <a:lstStyle/>
          <a:p>
            <a:pPr marL="12700">
              <a:lnSpc>
                <a:spcPct val="100000"/>
              </a:lnSpc>
              <a:spcBef>
                <a:spcPts val="100"/>
              </a:spcBef>
            </a:pPr>
            <a:r>
              <a:rPr lang="en-US" dirty="0"/>
              <a:t>Binary countdown improves on the bitmap protocol</a:t>
            </a:r>
          </a:p>
          <a:p>
            <a:pPr marL="241300" marR="2929255" indent="-228600">
              <a:lnSpc>
                <a:spcPct val="100000"/>
              </a:lnSpc>
              <a:buClr>
                <a:srgbClr val="0000FF"/>
              </a:buClr>
              <a:buChar char="•"/>
              <a:tabLst>
                <a:tab pos="241300" algn="l"/>
              </a:tabLst>
            </a:pPr>
            <a:r>
              <a:rPr lang="en-US" dirty="0"/>
              <a:t>Stations send their address  in contention slot (log N  bits instead  of N bits)</a:t>
            </a:r>
          </a:p>
          <a:p>
            <a:pPr marL="241300" marR="3063875" indent="-228600">
              <a:lnSpc>
                <a:spcPct val="100000"/>
              </a:lnSpc>
              <a:spcBef>
                <a:spcPts val="605"/>
              </a:spcBef>
              <a:buClr>
                <a:srgbClr val="0000FF"/>
              </a:buClr>
              <a:buChar char="•"/>
              <a:tabLst>
                <a:tab pos="241300" algn="l"/>
              </a:tabLst>
            </a:pPr>
            <a:r>
              <a:rPr lang="en-US" dirty="0"/>
              <a:t>Medium ORs bits; stations  give up when they send a  “0” but see a “1”</a:t>
            </a:r>
          </a:p>
          <a:p>
            <a:pPr marL="241300" marR="3487420" indent="-228600">
              <a:lnSpc>
                <a:spcPct val="100000"/>
              </a:lnSpc>
              <a:spcBef>
                <a:spcPts val="605"/>
              </a:spcBef>
              <a:buClr>
                <a:srgbClr val="0000FF"/>
              </a:buClr>
              <a:buChar char="•"/>
              <a:tabLst>
                <a:tab pos="241300" algn="l"/>
              </a:tabLst>
            </a:pPr>
            <a:r>
              <a:rPr lang="en-US" dirty="0"/>
              <a:t>Station that sees its full  address is next to send</a:t>
            </a:r>
          </a:p>
        </p:txBody>
      </p:sp>
      <p:sp>
        <p:nvSpPr>
          <p:cNvPr id="6" name="Rectangle 5"/>
          <p:cNvSpPr/>
          <p:nvPr/>
        </p:nvSpPr>
        <p:spPr>
          <a:xfrm>
            <a:off x="304800" y="6027003"/>
            <a:ext cx="4572000" cy="830997"/>
          </a:xfrm>
          <a:prstGeom prst="rect">
            <a:avLst/>
          </a:prstGeom>
        </p:spPr>
        <p:txBody>
          <a:bodyPr>
            <a:spAutoFit/>
          </a:bodyPr>
          <a:lstStyle/>
          <a:p>
            <a:r>
              <a:rPr lang="en-US" sz="2400" b="1" dirty="0">
                <a:solidFill>
                  <a:srgbClr val="FF0000"/>
                </a:solidFill>
              </a:rPr>
              <a:t>The binary countdown protocol. </a:t>
            </a:r>
          </a:p>
          <a:p>
            <a:r>
              <a:rPr lang="en-US" sz="2400" b="1" dirty="0">
                <a:solidFill>
                  <a:srgbClr val="FF0000"/>
                </a:solidFill>
              </a:rPr>
              <a:t>A dash indicates silence</a:t>
            </a:r>
          </a:p>
        </p:txBody>
      </p:sp>
      <p:sp>
        <p:nvSpPr>
          <p:cNvPr id="7" name="Rectangle 6"/>
          <p:cNvSpPr/>
          <p:nvPr/>
        </p:nvSpPr>
        <p:spPr>
          <a:xfrm>
            <a:off x="3124200" y="3352800"/>
            <a:ext cx="6629400" cy="830997"/>
          </a:xfrm>
          <a:prstGeom prst="rect">
            <a:avLst/>
          </a:prstGeom>
        </p:spPr>
        <p:txBody>
          <a:bodyPr wrap="square">
            <a:spAutoFit/>
          </a:bodyPr>
          <a:lstStyle/>
          <a:p>
            <a:r>
              <a:rPr lang="en-US" sz="2400" b="1" dirty="0">
                <a:solidFill>
                  <a:srgbClr val="FF0000"/>
                </a:solidFill>
              </a:rPr>
              <a:t>The channel efficiency of Binary Countdown is </a:t>
            </a:r>
          </a:p>
          <a:p>
            <a:r>
              <a:rPr lang="en-US" sz="2400" b="1" dirty="0">
                <a:solidFill>
                  <a:srgbClr val="FF0000"/>
                </a:solidFill>
              </a:rPr>
              <a:t> </a:t>
            </a:r>
            <a:r>
              <a:rPr lang="en-US" sz="2400" b="1" dirty="0">
                <a:solidFill>
                  <a:srgbClr val="0000FF"/>
                </a:solidFill>
              </a:rPr>
              <a:t>d /(d + log2 N).</a:t>
            </a:r>
          </a:p>
        </p:txBody>
      </p:sp>
      <p:sp>
        <p:nvSpPr>
          <p:cNvPr id="10" name="Slide Number Placeholder 9"/>
          <p:cNvSpPr>
            <a:spLocks noGrp="1"/>
          </p:cNvSpPr>
          <p:nvPr>
            <p:ph type="sldNum" sz="quarter" idx="12"/>
          </p:nvPr>
        </p:nvSpPr>
        <p:spPr/>
        <p:txBody>
          <a:bodyPr/>
          <a:lstStyle/>
          <a:p>
            <a:fld id="{CA0281A3-FCAC-4568-8522-01ED5A03F9B3}" type="slidenum">
              <a:rPr lang="en-US" smtClean="0"/>
              <a:pPr/>
              <a:t>96</a:t>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2400"/>
            <a:ext cx="8839200" cy="5973763"/>
          </a:xfrm>
        </p:spPr>
        <p:txBody>
          <a:bodyPr>
            <a:normAutofit lnSpcReduction="10000"/>
          </a:bodyPr>
          <a:lstStyle/>
          <a:p>
            <a:pPr algn="just">
              <a:buNone/>
            </a:pPr>
            <a:r>
              <a:rPr lang="en-US" sz="2400" b="1" dirty="0">
                <a:solidFill>
                  <a:srgbClr val="FF0000"/>
                </a:solidFill>
              </a:rPr>
              <a:t>The two important performance measures:</a:t>
            </a:r>
          </a:p>
          <a:p>
            <a:pPr algn="just"/>
            <a:r>
              <a:rPr lang="en-US" sz="2400" dirty="0"/>
              <a:t> </a:t>
            </a:r>
            <a:r>
              <a:rPr lang="en-US" sz="2400" b="1" dirty="0">
                <a:solidFill>
                  <a:srgbClr val="0000FF"/>
                </a:solidFill>
              </a:rPr>
              <a:t>Delay at low load </a:t>
            </a:r>
            <a:r>
              <a:rPr lang="en-US" sz="2400" dirty="0"/>
              <a:t>and  </a:t>
            </a:r>
            <a:r>
              <a:rPr lang="en-US" sz="2400" b="1" dirty="0">
                <a:solidFill>
                  <a:srgbClr val="0000FF"/>
                </a:solidFill>
              </a:rPr>
              <a:t>Channel Efficiency At High Load</a:t>
            </a:r>
            <a:r>
              <a:rPr lang="en-US" sz="2400" dirty="0"/>
              <a:t>.</a:t>
            </a:r>
          </a:p>
          <a:p>
            <a:pPr algn="just"/>
            <a:r>
              <a:rPr lang="en-US" sz="2400" dirty="0"/>
              <a:t> Under conditions of light load, contention (i.e., pure or slotted ALOHA) is preferable due to its low delay (since collisions are rare).</a:t>
            </a:r>
          </a:p>
          <a:p>
            <a:pPr algn="just"/>
            <a:r>
              <a:rPr lang="en-US" sz="2400" dirty="0"/>
              <a:t>As the load increases, contention becomes increasingly less attractive because the overhead associated with channel arbitration becomes greater. </a:t>
            </a:r>
          </a:p>
          <a:p>
            <a:pPr algn="just"/>
            <a:r>
              <a:rPr lang="en-US" sz="2400" dirty="0"/>
              <a:t>Just the reverse is true for the </a:t>
            </a:r>
            <a:r>
              <a:rPr lang="en-US" sz="2400" dirty="0">
                <a:solidFill>
                  <a:srgbClr val="FF0000"/>
                </a:solidFill>
              </a:rPr>
              <a:t>collision-free protocols</a:t>
            </a:r>
            <a:r>
              <a:rPr lang="en-US" sz="2400" dirty="0"/>
              <a:t>. </a:t>
            </a:r>
            <a:r>
              <a:rPr lang="en-US" sz="2400" dirty="0">
                <a:solidFill>
                  <a:srgbClr val="0000FF"/>
                </a:solidFill>
              </a:rPr>
              <a:t>At low load</a:t>
            </a:r>
            <a:r>
              <a:rPr lang="en-US" sz="2400" dirty="0"/>
              <a:t>, they have </a:t>
            </a:r>
            <a:r>
              <a:rPr lang="en-US" sz="2400" dirty="0">
                <a:solidFill>
                  <a:srgbClr val="FF0000"/>
                </a:solidFill>
              </a:rPr>
              <a:t>relatively high delay </a:t>
            </a:r>
            <a:r>
              <a:rPr lang="en-US" sz="2400" dirty="0"/>
              <a:t>but as the </a:t>
            </a:r>
            <a:r>
              <a:rPr lang="en-US" sz="2400" dirty="0">
                <a:solidFill>
                  <a:srgbClr val="FF0000"/>
                </a:solidFill>
              </a:rPr>
              <a:t>load increases</a:t>
            </a:r>
            <a:r>
              <a:rPr lang="en-US" sz="2400" dirty="0"/>
              <a:t>, the </a:t>
            </a:r>
            <a:r>
              <a:rPr lang="en-US" sz="2400" dirty="0">
                <a:solidFill>
                  <a:srgbClr val="0000FF"/>
                </a:solidFill>
              </a:rPr>
              <a:t>channel efficiency improves </a:t>
            </a:r>
            <a:r>
              <a:rPr lang="en-US" sz="2400" dirty="0"/>
              <a:t>(since the overheads are fixed).</a:t>
            </a:r>
          </a:p>
          <a:p>
            <a:pPr algn="just"/>
            <a:r>
              <a:rPr lang="en-US" sz="2400" dirty="0">
                <a:solidFill>
                  <a:srgbClr val="FF0000"/>
                </a:solidFill>
              </a:rPr>
              <a:t>The combination of  the best properties of the contention and collision-free protocols</a:t>
            </a:r>
            <a:r>
              <a:rPr lang="en-US" sz="2400" dirty="0"/>
              <a:t>, arriving at a </a:t>
            </a:r>
            <a:r>
              <a:rPr lang="en-US" sz="2400" dirty="0">
                <a:solidFill>
                  <a:srgbClr val="0000FF"/>
                </a:solidFill>
              </a:rPr>
              <a:t>new protocol</a:t>
            </a:r>
            <a:r>
              <a:rPr lang="en-US" sz="2400" dirty="0"/>
              <a:t> that used </a:t>
            </a:r>
            <a:r>
              <a:rPr lang="en-US" sz="2400" dirty="0">
                <a:solidFill>
                  <a:srgbClr val="0000FF"/>
                </a:solidFill>
              </a:rPr>
              <a:t>contention at low load to provide low delay</a:t>
            </a:r>
            <a:r>
              <a:rPr lang="en-US" sz="2400" dirty="0"/>
              <a:t>, but </a:t>
            </a:r>
            <a:r>
              <a:rPr lang="en-US" sz="2400" dirty="0">
                <a:solidFill>
                  <a:srgbClr val="FF0000"/>
                </a:solidFill>
              </a:rPr>
              <a:t>used a collision-free technique at high load to provide good channel efficiency </a:t>
            </a:r>
            <a:r>
              <a:rPr lang="en-US" sz="2400" dirty="0"/>
              <a:t>- </a:t>
            </a:r>
            <a:r>
              <a:rPr lang="en-US" b="1" dirty="0">
                <a:solidFill>
                  <a:srgbClr val="FF0000"/>
                </a:solidFill>
              </a:rPr>
              <a:t>limited-contention protocols</a:t>
            </a:r>
            <a:r>
              <a:rPr lang="en-US" sz="2400" b="1" dirty="0">
                <a:solidFill>
                  <a:srgbClr val="FF0000"/>
                </a:solidFill>
              </a:rPr>
              <a:t>.</a:t>
            </a:r>
            <a:endParaRPr lang="en-US" sz="2400" dirty="0"/>
          </a:p>
        </p:txBody>
      </p:sp>
      <p:sp>
        <p:nvSpPr>
          <p:cNvPr id="6" name="Slide Number Placeholder 5"/>
          <p:cNvSpPr>
            <a:spLocks noGrp="1"/>
          </p:cNvSpPr>
          <p:nvPr>
            <p:ph type="sldNum" sz="quarter" idx="12"/>
          </p:nvPr>
        </p:nvSpPr>
        <p:spPr/>
        <p:txBody>
          <a:bodyPr/>
          <a:lstStyle/>
          <a:p>
            <a:fld id="{CA0281A3-FCAC-4568-8522-01ED5A03F9B3}" type="slidenum">
              <a:rPr lang="en-US" smtClean="0"/>
              <a:pPr/>
              <a:t>97</a:t>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76200"/>
            <a:ext cx="6584315" cy="443711"/>
          </a:xfrm>
          <a:prstGeom prst="rect">
            <a:avLst/>
          </a:prstGeom>
        </p:spPr>
        <p:txBody>
          <a:bodyPr vert="horz" wrap="square" lIns="0" tIns="12700" rIns="0" bIns="0" rtlCol="0">
            <a:spAutoFit/>
          </a:bodyPr>
          <a:lstStyle/>
          <a:p>
            <a:pPr marL="12700">
              <a:lnSpc>
                <a:spcPct val="100000"/>
              </a:lnSpc>
              <a:spcBef>
                <a:spcPts val="100"/>
              </a:spcBef>
            </a:pPr>
            <a:r>
              <a:rPr lang="en-US" sz="2800" b="1" dirty="0">
                <a:solidFill>
                  <a:srgbClr val="FF0000"/>
                </a:solidFill>
                <a:latin typeface="+mn-lt"/>
                <a:ea typeface="+mn-ea"/>
                <a:cs typeface="+mn-cs"/>
              </a:rPr>
              <a:t>Limited-Contention Protocols (1)</a:t>
            </a:r>
          </a:p>
        </p:txBody>
      </p:sp>
      <p:sp>
        <p:nvSpPr>
          <p:cNvPr id="3" name="object 3"/>
          <p:cNvSpPr txBox="1"/>
          <p:nvPr/>
        </p:nvSpPr>
        <p:spPr>
          <a:xfrm>
            <a:off x="152400" y="270664"/>
            <a:ext cx="8915400" cy="5445080"/>
          </a:xfrm>
          <a:prstGeom prst="rect">
            <a:avLst/>
          </a:prstGeom>
        </p:spPr>
        <p:txBody>
          <a:bodyPr vert="horz" wrap="square" lIns="0" tIns="12700" rIns="0" bIns="0" rtlCol="0">
            <a:spAutoFit/>
          </a:bodyPr>
          <a:lstStyle/>
          <a:p>
            <a:pPr>
              <a:buFont typeface="Arial" pitchFamily="34" charset="0"/>
              <a:buChar char="•"/>
            </a:pPr>
            <a:endParaRPr lang="en-US" sz="2200" dirty="0"/>
          </a:p>
          <a:p>
            <a:pPr marL="469900" indent="-457200">
              <a:lnSpc>
                <a:spcPct val="100000"/>
              </a:lnSpc>
              <a:spcBef>
                <a:spcPts val="600"/>
              </a:spcBef>
              <a:buClr>
                <a:srgbClr val="0000FF"/>
              </a:buClr>
              <a:buChar char="•"/>
              <a:tabLst>
                <a:tab pos="469900" algn="l"/>
                <a:tab pos="470534" algn="l"/>
              </a:tabLst>
            </a:pPr>
            <a:r>
              <a:rPr lang="en-US" sz="2200" dirty="0"/>
              <a:t>First divide the stations into (not necessarily disjoint) groups. Only the members of group 0 are permitted to compete for slot 0. </a:t>
            </a:r>
          </a:p>
          <a:p>
            <a:pPr marL="469900" indent="-457200">
              <a:lnSpc>
                <a:spcPct val="100000"/>
              </a:lnSpc>
              <a:spcBef>
                <a:spcPts val="600"/>
              </a:spcBef>
              <a:buClr>
                <a:srgbClr val="0000FF"/>
              </a:buClr>
              <a:buChar char="•"/>
              <a:tabLst>
                <a:tab pos="469900" algn="l"/>
                <a:tab pos="470534" algn="l"/>
              </a:tabLst>
            </a:pPr>
            <a:r>
              <a:rPr lang="en-US" sz="2200" dirty="0"/>
              <a:t>If one of them succeeds, it acquires the channel and transmits its frame.</a:t>
            </a:r>
          </a:p>
          <a:p>
            <a:pPr marL="469900" indent="-457200">
              <a:lnSpc>
                <a:spcPct val="100000"/>
              </a:lnSpc>
              <a:spcBef>
                <a:spcPts val="600"/>
              </a:spcBef>
              <a:buClr>
                <a:srgbClr val="0000FF"/>
              </a:buClr>
              <a:buChar char="•"/>
              <a:tabLst>
                <a:tab pos="469900" algn="l"/>
                <a:tab pos="470534" algn="l"/>
              </a:tabLst>
            </a:pPr>
            <a:r>
              <a:rPr lang="en-US" sz="2200" dirty="0"/>
              <a:t> If the slot lies fallow or if there is a collision, the members of group 1 contend for slot 1, etc.</a:t>
            </a:r>
          </a:p>
          <a:p>
            <a:pPr marL="469900" indent="-457200">
              <a:spcBef>
                <a:spcPts val="600"/>
              </a:spcBef>
              <a:buClr>
                <a:srgbClr val="0000FF"/>
              </a:buClr>
              <a:buFontTx/>
              <a:buChar char="•"/>
              <a:tabLst>
                <a:tab pos="469900" algn="l"/>
                <a:tab pos="470534" algn="l"/>
              </a:tabLst>
            </a:pPr>
            <a:r>
              <a:rPr lang="en-US" sz="2200" dirty="0"/>
              <a:t>For small numbers of stations, the chances of success are good, but as soon as the number of stations reaches even five, the probability has dropped close to its asymptotic value of 1</a:t>
            </a:r>
            <a:r>
              <a:rPr lang="en-US" sz="2200" i="1" dirty="0"/>
              <a:t>/e.</a:t>
            </a:r>
            <a:r>
              <a:rPr lang="en-US" sz="2200" dirty="0"/>
              <a:t> </a:t>
            </a:r>
          </a:p>
          <a:p>
            <a:pPr marL="469900" indent="-457200">
              <a:spcBef>
                <a:spcPts val="600"/>
              </a:spcBef>
              <a:buClr>
                <a:srgbClr val="0000FF"/>
              </a:buClr>
              <a:buFontTx/>
              <a:buChar char="•"/>
              <a:tabLst>
                <a:tab pos="469900" algn="l"/>
                <a:tab pos="470534" algn="l"/>
              </a:tabLst>
            </a:pPr>
            <a:r>
              <a:rPr lang="en-US" sz="2200" dirty="0"/>
              <a:t>Avoids wastage due to idle periods and collisions.</a:t>
            </a:r>
          </a:p>
          <a:p>
            <a:pPr marL="469900" indent="-457200">
              <a:spcBef>
                <a:spcPts val="600"/>
              </a:spcBef>
              <a:buClr>
                <a:srgbClr val="0000FF"/>
              </a:buClr>
              <a:buFontTx/>
              <a:buChar char="•"/>
              <a:tabLst>
                <a:tab pos="469900" algn="l"/>
                <a:tab pos="470534" algn="l"/>
              </a:tabLst>
            </a:pPr>
            <a:endParaRPr lang="en-US" sz="2200" dirty="0"/>
          </a:p>
          <a:p>
            <a:pPr marL="469900" indent="-457200">
              <a:lnSpc>
                <a:spcPct val="100000"/>
              </a:lnSpc>
              <a:spcBef>
                <a:spcPts val="600"/>
              </a:spcBef>
              <a:buClr>
                <a:srgbClr val="0000FF"/>
              </a:buClr>
              <a:buChar char="•"/>
              <a:tabLst>
                <a:tab pos="469900" algn="l"/>
                <a:tab pos="470534" algn="l"/>
              </a:tabLst>
            </a:pPr>
            <a:endParaRPr lang="en-US" sz="2200" dirty="0"/>
          </a:p>
          <a:p>
            <a:pPr marL="469900" indent="-457200">
              <a:lnSpc>
                <a:spcPct val="100000"/>
              </a:lnSpc>
              <a:spcBef>
                <a:spcPts val="600"/>
              </a:spcBef>
              <a:buClr>
                <a:srgbClr val="0000FF"/>
              </a:buClr>
              <a:buChar char="•"/>
              <a:tabLst>
                <a:tab pos="469900" algn="l"/>
                <a:tab pos="470534" algn="l"/>
              </a:tabLst>
            </a:pPr>
            <a:endParaRPr lang="en-US" sz="2200" i="1" dirty="0"/>
          </a:p>
          <a:p>
            <a:pPr marL="469900" indent="-457200">
              <a:lnSpc>
                <a:spcPct val="100000"/>
              </a:lnSpc>
              <a:spcBef>
                <a:spcPts val="600"/>
              </a:spcBef>
              <a:buClr>
                <a:srgbClr val="0000FF"/>
              </a:buClr>
              <a:buChar char="•"/>
              <a:tabLst>
                <a:tab pos="469900" algn="l"/>
                <a:tab pos="470534" algn="l"/>
              </a:tabLst>
            </a:pPr>
            <a:endParaRPr lang="en-US" sz="2200" dirty="0"/>
          </a:p>
        </p:txBody>
      </p:sp>
      <p:grpSp>
        <p:nvGrpSpPr>
          <p:cNvPr id="9" name="Group 8"/>
          <p:cNvGrpSpPr/>
          <p:nvPr/>
        </p:nvGrpSpPr>
        <p:grpSpPr>
          <a:xfrm>
            <a:off x="670612" y="4267200"/>
            <a:ext cx="7840883" cy="1961058"/>
            <a:chOff x="670612" y="3428999"/>
            <a:chExt cx="7840883" cy="2799259"/>
          </a:xfrm>
        </p:grpSpPr>
        <p:sp>
          <p:nvSpPr>
            <p:cNvPr id="4" name="object 4"/>
            <p:cNvSpPr/>
            <p:nvPr/>
          </p:nvSpPr>
          <p:spPr>
            <a:xfrm>
              <a:off x="670612" y="3428999"/>
              <a:ext cx="7840883" cy="2799259"/>
            </a:xfrm>
            <a:prstGeom prst="rect">
              <a:avLst/>
            </a:prstGeom>
            <a:blipFill>
              <a:blip r:embed="rId2" cstate="print"/>
              <a:stretch>
                <a:fillRect/>
              </a:stretch>
            </a:blipFill>
          </p:spPr>
          <p:txBody>
            <a:bodyPr wrap="square" lIns="0" tIns="0" rIns="0" bIns="0" rtlCol="0"/>
            <a:lstStyle/>
            <a:p>
              <a:endParaRPr/>
            </a:p>
          </p:txBody>
        </p:sp>
        <p:grpSp>
          <p:nvGrpSpPr>
            <p:cNvPr id="8" name="Group 7"/>
            <p:cNvGrpSpPr/>
            <p:nvPr/>
          </p:nvGrpSpPr>
          <p:grpSpPr>
            <a:xfrm>
              <a:off x="2209800" y="4038600"/>
              <a:ext cx="5606416" cy="793115"/>
              <a:chOff x="2209800" y="4038600"/>
              <a:chExt cx="5606416" cy="793115"/>
            </a:xfrm>
          </p:grpSpPr>
          <p:sp>
            <p:nvSpPr>
              <p:cNvPr id="5" name="object 5"/>
              <p:cNvSpPr txBox="1"/>
              <p:nvPr/>
            </p:nvSpPr>
            <p:spPr>
              <a:xfrm>
                <a:off x="3505200" y="4038600"/>
                <a:ext cx="4311016" cy="574675"/>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a:cs typeface="Arial"/>
                  </a:rPr>
                  <a:t>Already too many contenders for</a:t>
                </a:r>
                <a:r>
                  <a:rPr sz="1800" spc="-175" dirty="0">
                    <a:latin typeface="Arial"/>
                    <a:cs typeface="Arial"/>
                  </a:rPr>
                  <a:t> </a:t>
                </a:r>
                <a:r>
                  <a:rPr sz="1800" spc="-5" dirty="0">
                    <a:latin typeface="Arial"/>
                    <a:cs typeface="Arial"/>
                  </a:rPr>
                  <a:t>a  </a:t>
                </a:r>
                <a:r>
                  <a:rPr sz="1800" dirty="0">
                    <a:latin typeface="Arial"/>
                    <a:cs typeface="Arial"/>
                  </a:rPr>
                  <a:t>good </a:t>
                </a:r>
                <a:r>
                  <a:rPr sz="1800" spc="5" dirty="0">
                    <a:latin typeface="Arial"/>
                    <a:cs typeface="Arial"/>
                  </a:rPr>
                  <a:t>chance </a:t>
                </a:r>
                <a:r>
                  <a:rPr sz="1800" dirty="0">
                    <a:latin typeface="Arial"/>
                    <a:cs typeface="Arial"/>
                  </a:rPr>
                  <a:t>of one</a:t>
                </a:r>
                <a:r>
                  <a:rPr sz="1800" spc="-135" dirty="0">
                    <a:latin typeface="Arial"/>
                    <a:cs typeface="Arial"/>
                  </a:rPr>
                  <a:t> </a:t>
                </a:r>
                <a:r>
                  <a:rPr sz="1800" spc="-5" dirty="0">
                    <a:latin typeface="Arial"/>
                    <a:cs typeface="Arial"/>
                  </a:rPr>
                  <a:t>winner</a:t>
                </a:r>
                <a:endParaRPr sz="1800">
                  <a:latin typeface="Arial"/>
                  <a:cs typeface="Arial"/>
                </a:endParaRPr>
              </a:p>
            </p:txBody>
          </p:sp>
          <p:sp>
            <p:nvSpPr>
              <p:cNvPr id="6" name="object 6"/>
              <p:cNvSpPr/>
              <p:nvPr/>
            </p:nvSpPr>
            <p:spPr>
              <a:xfrm>
                <a:off x="2209800" y="4267200"/>
                <a:ext cx="1183640" cy="564515"/>
              </a:xfrm>
              <a:custGeom>
                <a:avLst/>
                <a:gdLst/>
                <a:ahLst/>
                <a:cxnLst/>
                <a:rect l="l" t="t" r="r" b="b"/>
                <a:pathLst>
                  <a:path w="1183639" h="564514">
                    <a:moveTo>
                      <a:pt x="25018" y="424561"/>
                    </a:moveTo>
                    <a:lnTo>
                      <a:pt x="0" y="564261"/>
                    </a:lnTo>
                    <a:lnTo>
                      <a:pt x="126873" y="500380"/>
                    </a:lnTo>
                    <a:lnTo>
                      <a:pt x="97186" y="478282"/>
                    </a:lnTo>
                    <a:lnTo>
                      <a:pt x="75945" y="478282"/>
                    </a:lnTo>
                    <a:lnTo>
                      <a:pt x="60706" y="466979"/>
                    </a:lnTo>
                    <a:lnTo>
                      <a:pt x="68317" y="456791"/>
                    </a:lnTo>
                    <a:lnTo>
                      <a:pt x="25018" y="424561"/>
                    </a:lnTo>
                    <a:close/>
                  </a:path>
                  <a:path w="1183639" h="564514">
                    <a:moveTo>
                      <a:pt x="68317" y="456791"/>
                    </a:moveTo>
                    <a:lnTo>
                      <a:pt x="60706" y="466979"/>
                    </a:lnTo>
                    <a:lnTo>
                      <a:pt x="75945" y="478282"/>
                    </a:lnTo>
                    <a:lnTo>
                      <a:pt x="83574" y="468148"/>
                    </a:lnTo>
                    <a:lnTo>
                      <a:pt x="68317" y="456791"/>
                    </a:lnTo>
                    <a:close/>
                  </a:path>
                  <a:path w="1183639" h="564514">
                    <a:moveTo>
                      <a:pt x="83574" y="468148"/>
                    </a:moveTo>
                    <a:lnTo>
                      <a:pt x="75945" y="478282"/>
                    </a:lnTo>
                    <a:lnTo>
                      <a:pt x="97186" y="478282"/>
                    </a:lnTo>
                    <a:lnTo>
                      <a:pt x="83574" y="468148"/>
                    </a:lnTo>
                    <a:close/>
                  </a:path>
                  <a:path w="1183639" h="564514">
                    <a:moveTo>
                      <a:pt x="1008888" y="0"/>
                    </a:moveTo>
                    <a:lnTo>
                      <a:pt x="958341" y="1143"/>
                    </a:lnTo>
                    <a:lnTo>
                      <a:pt x="906017" y="3810"/>
                    </a:lnTo>
                    <a:lnTo>
                      <a:pt x="852551" y="8001"/>
                    </a:lnTo>
                    <a:lnTo>
                      <a:pt x="798576" y="13843"/>
                    </a:lnTo>
                    <a:lnTo>
                      <a:pt x="744347" y="21082"/>
                    </a:lnTo>
                    <a:lnTo>
                      <a:pt x="690626" y="29718"/>
                    </a:lnTo>
                    <a:lnTo>
                      <a:pt x="638048" y="39878"/>
                    </a:lnTo>
                    <a:lnTo>
                      <a:pt x="586994" y="51181"/>
                    </a:lnTo>
                    <a:lnTo>
                      <a:pt x="537844" y="64008"/>
                    </a:lnTo>
                    <a:lnTo>
                      <a:pt x="491617" y="78105"/>
                    </a:lnTo>
                    <a:lnTo>
                      <a:pt x="448310" y="93345"/>
                    </a:lnTo>
                    <a:lnTo>
                      <a:pt x="408813" y="109982"/>
                    </a:lnTo>
                    <a:lnTo>
                      <a:pt x="373252" y="127635"/>
                    </a:lnTo>
                    <a:lnTo>
                      <a:pt x="326136" y="155448"/>
                    </a:lnTo>
                    <a:lnTo>
                      <a:pt x="285114" y="185674"/>
                    </a:lnTo>
                    <a:lnTo>
                      <a:pt x="237617" y="230124"/>
                    </a:lnTo>
                    <a:lnTo>
                      <a:pt x="194437" y="280416"/>
                    </a:lnTo>
                    <a:lnTo>
                      <a:pt x="152273" y="337185"/>
                    </a:lnTo>
                    <a:lnTo>
                      <a:pt x="130175" y="368554"/>
                    </a:lnTo>
                    <a:lnTo>
                      <a:pt x="107061" y="401828"/>
                    </a:lnTo>
                    <a:lnTo>
                      <a:pt x="94742" y="419227"/>
                    </a:lnTo>
                    <a:lnTo>
                      <a:pt x="82168" y="437388"/>
                    </a:lnTo>
                    <a:lnTo>
                      <a:pt x="68961" y="455930"/>
                    </a:lnTo>
                    <a:lnTo>
                      <a:pt x="68317" y="456791"/>
                    </a:lnTo>
                    <a:lnTo>
                      <a:pt x="83574" y="468148"/>
                    </a:lnTo>
                    <a:lnTo>
                      <a:pt x="84455" y="466979"/>
                    </a:lnTo>
                    <a:lnTo>
                      <a:pt x="122681" y="412750"/>
                    </a:lnTo>
                    <a:lnTo>
                      <a:pt x="145795" y="379476"/>
                    </a:lnTo>
                    <a:lnTo>
                      <a:pt x="167639" y="348488"/>
                    </a:lnTo>
                    <a:lnTo>
                      <a:pt x="209169" y="292481"/>
                    </a:lnTo>
                    <a:lnTo>
                      <a:pt x="251079" y="243586"/>
                    </a:lnTo>
                    <a:lnTo>
                      <a:pt x="297052" y="200533"/>
                    </a:lnTo>
                    <a:lnTo>
                      <a:pt x="336423" y="171450"/>
                    </a:lnTo>
                    <a:lnTo>
                      <a:pt x="381888" y="144526"/>
                    </a:lnTo>
                    <a:lnTo>
                      <a:pt x="416432" y="127381"/>
                    </a:lnTo>
                    <a:lnTo>
                      <a:pt x="454913" y="111252"/>
                    </a:lnTo>
                    <a:lnTo>
                      <a:pt x="497331" y="96266"/>
                    </a:lnTo>
                    <a:lnTo>
                      <a:pt x="542798" y="82423"/>
                    </a:lnTo>
                    <a:lnTo>
                      <a:pt x="591057" y="69850"/>
                    </a:lnTo>
                    <a:lnTo>
                      <a:pt x="641731" y="58547"/>
                    </a:lnTo>
                    <a:lnTo>
                      <a:pt x="693674" y="48514"/>
                    </a:lnTo>
                    <a:lnTo>
                      <a:pt x="746887" y="40005"/>
                    </a:lnTo>
                    <a:lnTo>
                      <a:pt x="800480" y="32766"/>
                    </a:lnTo>
                    <a:lnTo>
                      <a:pt x="853948" y="27051"/>
                    </a:lnTo>
                    <a:lnTo>
                      <a:pt x="907034" y="22860"/>
                    </a:lnTo>
                    <a:lnTo>
                      <a:pt x="958723" y="20066"/>
                    </a:lnTo>
                    <a:lnTo>
                      <a:pt x="1008761" y="19050"/>
                    </a:lnTo>
                    <a:lnTo>
                      <a:pt x="1182208" y="19050"/>
                    </a:lnTo>
                    <a:lnTo>
                      <a:pt x="1183259" y="12573"/>
                    </a:lnTo>
                    <a:lnTo>
                      <a:pt x="1145159" y="6731"/>
                    </a:lnTo>
                    <a:lnTo>
                      <a:pt x="1102740" y="2794"/>
                    </a:lnTo>
                    <a:lnTo>
                      <a:pt x="1057148" y="635"/>
                    </a:lnTo>
                    <a:lnTo>
                      <a:pt x="1033272" y="127"/>
                    </a:lnTo>
                    <a:lnTo>
                      <a:pt x="1008888" y="0"/>
                    </a:lnTo>
                    <a:close/>
                  </a:path>
                  <a:path w="1183639" h="564514">
                    <a:moveTo>
                      <a:pt x="1182208" y="19050"/>
                    </a:moveTo>
                    <a:lnTo>
                      <a:pt x="1008761" y="19050"/>
                    </a:lnTo>
                    <a:lnTo>
                      <a:pt x="1032890" y="19177"/>
                    </a:lnTo>
                    <a:lnTo>
                      <a:pt x="1056386" y="19685"/>
                    </a:lnTo>
                    <a:lnTo>
                      <a:pt x="1101216" y="21844"/>
                    </a:lnTo>
                    <a:lnTo>
                      <a:pt x="1142619" y="25654"/>
                    </a:lnTo>
                    <a:lnTo>
                      <a:pt x="1180211" y="31369"/>
                    </a:lnTo>
                    <a:lnTo>
                      <a:pt x="1182208" y="19050"/>
                    </a:lnTo>
                    <a:close/>
                  </a:path>
                </a:pathLst>
              </a:custGeom>
              <a:solidFill>
                <a:srgbClr val="FF2BD7"/>
              </a:solidFill>
            </p:spPr>
            <p:txBody>
              <a:bodyPr wrap="square" lIns="0" tIns="0" rIns="0" bIns="0" rtlCol="0"/>
              <a:lstStyle/>
              <a:p>
                <a:endParaRPr/>
              </a:p>
            </p:txBody>
          </p:sp>
        </p:grpSp>
      </p:grpSp>
      <p:sp>
        <p:nvSpPr>
          <p:cNvPr id="12" name="Slide Number Placeholder 11"/>
          <p:cNvSpPr>
            <a:spLocks noGrp="1"/>
          </p:cNvSpPr>
          <p:nvPr>
            <p:ph type="sldNum" sz="quarter" idx="12"/>
          </p:nvPr>
        </p:nvSpPr>
        <p:spPr/>
        <p:txBody>
          <a:bodyPr/>
          <a:lstStyle/>
          <a:p>
            <a:fld id="{CA0281A3-FCAC-4568-8522-01ED5A03F9B3}" type="slidenum">
              <a:rPr lang="en-US" smtClean="0"/>
              <a:pPr/>
              <a:t>98</a:t>
            </a:fld>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117" y="272237"/>
            <a:ext cx="8890000" cy="443711"/>
          </a:xfrm>
          <a:prstGeom prst="rect">
            <a:avLst/>
          </a:prstGeom>
        </p:spPr>
        <p:txBody>
          <a:bodyPr vert="horz" wrap="square" lIns="0" tIns="12700" rIns="0" bIns="0" rtlCol="0">
            <a:spAutoFit/>
          </a:bodyPr>
          <a:lstStyle/>
          <a:p>
            <a:pPr marL="12700">
              <a:lnSpc>
                <a:spcPct val="100000"/>
              </a:lnSpc>
              <a:spcBef>
                <a:spcPts val="100"/>
              </a:spcBef>
            </a:pPr>
            <a:r>
              <a:rPr lang="en-US" sz="2800" b="1" dirty="0">
                <a:solidFill>
                  <a:srgbClr val="FF0000"/>
                </a:solidFill>
                <a:latin typeface="+mn-lt"/>
                <a:ea typeface="+mn-ea"/>
                <a:cs typeface="+mn-cs"/>
              </a:rPr>
              <a:t>Limited Contention (2) –Adaptive </a:t>
            </a:r>
            <a:r>
              <a:rPr lang="en-US" sz="2800" b="1">
                <a:solidFill>
                  <a:srgbClr val="FF0000"/>
                </a:solidFill>
                <a:latin typeface="+mn-lt"/>
                <a:ea typeface="+mn-ea"/>
                <a:cs typeface="+mn-cs"/>
              </a:rPr>
              <a:t>Tree Walk    275</a:t>
            </a:r>
            <a:endParaRPr lang="en-US" sz="2800" b="1" dirty="0">
              <a:solidFill>
                <a:srgbClr val="FF0000"/>
              </a:solidFill>
              <a:latin typeface="+mn-lt"/>
              <a:ea typeface="+mn-ea"/>
              <a:cs typeface="+mn-cs"/>
            </a:endParaRPr>
          </a:p>
        </p:txBody>
      </p:sp>
      <p:sp>
        <p:nvSpPr>
          <p:cNvPr id="3" name="object 3"/>
          <p:cNvSpPr/>
          <p:nvPr/>
        </p:nvSpPr>
        <p:spPr>
          <a:xfrm>
            <a:off x="2486367" y="3187304"/>
            <a:ext cx="5485871" cy="305592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993444" y="1558985"/>
            <a:ext cx="7155815" cy="2884805"/>
          </a:xfrm>
          <a:prstGeom prst="rect">
            <a:avLst/>
          </a:prstGeom>
        </p:spPr>
        <p:txBody>
          <a:bodyPr vert="horz" wrap="square" lIns="0" tIns="88900" rIns="0" bIns="0" rtlCol="0">
            <a:spAutoFit/>
          </a:bodyPr>
          <a:lstStyle/>
          <a:p>
            <a:pPr marL="12700">
              <a:lnSpc>
                <a:spcPct val="100000"/>
              </a:lnSpc>
              <a:spcBef>
                <a:spcPts val="700"/>
              </a:spcBef>
            </a:pPr>
            <a:r>
              <a:rPr sz="2400" dirty="0">
                <a:latin typeface="Arial"/>
                <a:cs typeface="Arial"/>
              </a:rPr>
              <a:t>Tree </a:t>
            </a:r>
            <a:r>
              <a:rPr sz="2400" spc="-5" dirty="0">
                <a:latin typeface="Arial"/>
                <a:cs typeface="Arial"/>
              </a:rPr>
              <a:t>divides </a:t>
            </a:r>
            <a:r>
              <a:rPr sz="2400" dirty="0">
                <a:latin typeface="Arial"/>
                <a:cs typeface="Arial"/>
              </a:rPr>
              <a:t>stations into </a:t>
            </a:r>
            <a:r>
              <a:rPr sz="2400" spc="-5" dirty="0">
                <a:latin typeface="Arial"/>
                <a:cs typeface="Arial"/>
              </a:rPr>
              <a:t>groups </a:t>
            </a:r>
            <a:r>
              <a:rPr sz="2400" dirty="0">
                <a:latin typeface="Arial"/>
                <a:cs typeface="Arial"/>
              </a:rPr>
              <a:t>(nodes) to</a:t>
            </a:r>
            <a:r>
              <a:rPr sz="2400" spc="-114" dirty="0">
                <a:latin typeface="Arial"/>
                <a:cs typeface="Arial"/>
              </a:rPr>
              <a:t> </a:t>
            </a:r>
            <a:r>
              <a:rPr sz="2400" dirty="0">
                <a:latin typeface="Arial"/>
                <a:cs typeface="Arial"/>
              </a:rPr>
              <a:t>poll</a:t>
            </a:r>
            <a:endParaRPr sz="2400">
              <a:latin typeface="Arial"/>
              <a:cs typeface="Arial"/>
            </a:endParaRPr>
          </a:p>
          <a:p>
            <a:pPr marL="469900" indent="-457200">
              <a:lnSpc>
                <a:spcPct val="100000"/>
              </a:lnSpc>
              <a:spcBef>
                <a:spcPts val="600"/>
              </a:spcBef>
              <a:buClr>
                <a:srgbClr val="0000FF"/>
              </a:buClr>
              <a:buChar char="•"/>
              <a:tabLst>
                <a:tab pos="469900" algn="l"/>
                <a:tab pos="470534" algn="l"/>
              </a:tabLst>
            </a:pPr>
            <a:r>
              <a:rPr sz="2400" dirty="0">
                <a:latin typeface="Arial"/>
                <a:cs typeface="Arial"/>
              </a:rPr>
              <a:t>Depth first search under nodes </a:t>
            </a:r>
            <a:r>
              <a:rPr sz="2400" spc="-10" dirty="0">
                <a:latin typeface="Arial"/>
                <a:cs typeface="Arial"/>
              </a:rPr>
              <a:t>with </a:t>
            </a:r>
            <a:r>
              <a:rPr sz="2400" dirty="0">
                <a:latin typeface="Arial"/>
                <a:cs typeface="Arial"/>
              </a:rPr>
              <a:t>poll</a:t>
            </a:r>
            <a:r>
              <a:rPr sz="2400" spc="-160" dirty="0">
                <a:latin typeface="Arial"/>
                <a:cs typeface="Arial"/>
              </a:rPr>
              <a:t> </a:t>
            </a:r>
            <a:r>
              <a:rPr sz="2400" dirty="0">
                <a:latin typeface="Arial"/>
                <a:cs typeface="Arial"/>
              </a:rPr>
              <a:t>collisions</a:t>
            </a:r>
            <a:endParaRPr sz="2400">
              <a:latin typeface="Arial"/>
              <a:cs typeface="Arial"/>
            </a:endParaRPr>
          </a:p>
          <a:p>
            <a:pPr marL="469900" indent="-457200">
              <a:lnSpc>
                <a:spcPct val="100000"/>
              </a:lnSpc>
              <a:spcBef>
                <a:spcPts val="605"/>
              </a:spcBef>
              <a:buClr>
                <a:srgbClr val="0000FF"/>
              </a:buClr>
              <a:buChar char="•"/>
              <a:tabLst>
                <a:tab pos="469900" algn="l"/>
                <a:tab pos="470534" algn="l"/>
              </a:tabLst>
            </a:pPr>
            <a:r>
              <a:rPr sz="2400" dirty="0">
                <a:latin typeface="Arial"/>
                <a:cs typeface="Arial"/>
              </a:rPr>
              <a:t>Start search at </a:t>
            </a:r>
            <a:r>
              <a:rPr sz="2400" spc="-5" dirty="0">
                <a:latin typeface="Arial"/>
                <a:cs typeface="Arial"/>
              </a:rPr>
              <a:t>lower levels </a:t>
            </a:r>
            <a:r>
              <a:rPr sz="2400" dirty="0">
                <a:latin typeface="Arial"/>
                <a:cs typeface="Arial"/>
              </a:rPr>
              <a:t>if </a:t>
            </a:r>
            <a:r>
              <a:rPr sz="2400" spc="-10" dirty="0">
                <a:latin typeface="Arial"/>
                <a:cs typeface="Arial"/>
              </a:rPr>
              <a:t>&gt;1 </a:t>
            </a:r>
            <a:r>
              <a:rPr sz="2400" dirty="0">
                <a:latin typeface="Arial"/>
                <a:cs typeface="Arial"/>
              </a:rPr>
              <a:t>station</a:t>
            </a:r>
            <a:r>
              <a:rPr sz="2400" spc="-65" dirty="0">
                <a:latin typeface="Arial"/>
                <a:cs typeface="Arial"/>
              </a:rPr>
              <a:t> </a:t>
            </a:r>
            <a:r>
              <a:rPr sz="2400" spc="-5" dirty="0">
                <a:latin typeface="Arial"/>
                <a:cs typeface="Arial"/>
              </a:rPr>
              <a:t>expected</a:t>
            </a:r>
            <a:endParaRPr sz="2400">
              <a:latin typeface="Arial"/>
              <a:cs typeface="Arial"/>
            </a:endParaRPr>
          </a:p>
          <a:p>
            <a:pPr>
              <a:lnSpc>
                <a:spcPct val="100000"/>
              </a:lnSpc>
              <a:spcBef>
                <a:spcPts val="35"/>
              </a:spcBef>
            </a:pPr>
            <a:endParaRPr sz="2450">
              <a:latin typeface="Times New Roman"/>
              <a:cs typeface="Times New Roman"/>
            </a:endParaRPr>
          </a:p>
          <a:p>
            <a:pPr marL="479425">
              <a:lnSpc>
                <a:spcPct val="100000"/>
              </a:lnSpc>
            </a:pPr>
            <a:r>
              <a:rPr sz="1800" spc="-5" dirty="0">
                <a:latin typeface="Arial"/>
                <a:cs typeface="Arial"/>
              </a:rPr>
              <a:t>Level</a:t>
            </a:r>
            <a:r>
              <a:rPr sz="1800" spc="-90" dirty="0">
                <a:latin typeface="Arial"/>
                <a:cs typeface="Arial"/>
              </a:rPr>
              <a:t> </a:t>
            </a:r>
            <a:r>
              <a:rPr sz="1800" spc="-5" dirty="0">
                <a:latin typeface="Arial"/>
                <a:cs typeface="Arial"/>
              </a:rPr>
              <a:t>0</a:t>
            </a:r>
            <a:endParaRPr sz="1800">
              <a:latin typeface="Arial"/>
              <a:cs typeface="Arial"/>
            </a:endParaRPr>
          </a:p>
          <a:p>
            <a:pPr>
              <a:lnSpc>
                <a:spcPct val="100000"/>
              </a:lnSpc>
            </a:pPr>
            <a:endParaRPr sz="2000">
              <a:latin typeface="Times New Roman"/>
              <a:cs typeface="Times New Roman"/>
            </a:endParaRPr>
          </a:p>
          <a:p>
            <a:pPr>
              <a:lnSpc>
                <a:spcPct val="100000"/>
              </a:lnSpc>
              <a:spcBef>
                <a:spcPts val="5"/>
              </a:spcBef>
            </a:pPr>
            <a:endParaRPr sz="2250">
              <a:latin typeface="Times New Roman"/>
              <a:cs typeface="Times New Roman"/>
            </a:endParaRPr>
          </a:p>
          <a:p>
            <a:pPr marL="479425">
              <a:lnSpc>
                <a:spcPct val="100000"/>
              </a:lnSpc>
              <a:spcBef>
                <a:spcPts val="5"/>
              </a:spcBef>
            </a:pPr>
            <a:r>
              <a:rPr sz="1800" spc="-5" dirty="0">
                <a:latin typeface="Arial"/>
                <a:cs typeface="Arial"/>
              </a:rPr>
              <a:t>Level</a:t>
            </a:r>
            <a:r>
              <a:rPr sz="1800" spc="-90" dirty="0">
                <a:latin typeface="Arial"/>
                <a:cs typeface="Arial"/>
              </a:rPr>
              <a:t> </a:t>
            </a:r>
            <a:r>
              <a:rPr sz="1800" spc="-5" dirty="0">
                <a:latin typeface="Arial"/>
                <a:cs typeface="Arial"/>
              </a:rPr>
              <a:t>1</a:t>
            </a:r>
            <a:endParaRPr sz="1800">
              <a:latin typeface="Arial"/>
              <a:cs typeface="Arial"/>
            </a:endParaRPr>
          </a:p>
        </p:txBody>
      </p:sp>
      <p:sp>
        <p:nvSpPr>
          <p:cNvPr id="5" name="object 5"/>
          <p:cNvSpPr txBox="1"/>
          <p:nvPr/>
        </p:nvSpPr>
        <p:spPr>
          <a:xfrm>
            <a:off x="1469897" y="5125339"/>
            <a:ext cx="76136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Level</a:t>
            </a:r>
            <a:r>
              <a:rPr sz="1800" spc="-75" dirty="0">
                <a:latin typeface="Arial"/>
                <a:cs typeface="Arial"/>
              </a:rPr>
              <a:t> </a:t>
            </a:r>
            <a:r>
              <a:rPr sz="1800" spc="-5" dirty="0">
                <a:latin typeface="Arial"/>
                <a:cs typeface="Arial"/>
              </a:rPr>
              <a:t>2</a:t>
            </a:r>
            <a:endParaRPr sz="1800">
              <a:latin typeface="Arial"/>
              <a:cs typeface="Arial"/>
            </a:endParaRPr>
          </a:p>
        </p:txBody>
      </p:sp>
      <p:sp>
        <p:nvSpPr>
          <p:cNvPr id="8" name="Slide Number Placeholder 7"/>
          <p:cNvSpPr>
            <a:spLocks noGrp="1"/>
          </p:cNvSpPr>
          <p:nvPr>
            <p:ph type="sldNum" sz="quarter" idx="12"/>
          </p:nvPr>
        </p:nvSpPr>
        <p:spPr/>
        <p:txBody>
          <a:bodyPr/>
          <a:lstStyle/>
          <a:p>
            <a:fld id="{CA0281A3-FCAC-4568-8522-01ED5A03F9B3}" type="slidenum">
              <a:rPr lang="en-US" smtClean="0"/>
              <a:pPr/>
              <a:t>99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986</TotalTime>
  <Words>10701</Words>
  <Application>Microsoft Office PowerPoint</Application>
  <PresentationFormat>On-screen Show (4:3)</PresentationFormat>
  <Paragraphs>865</Paragraphs>
  <Slides>121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121</vt:i4>
      </vt:variant>
    </vt:vector>
  </HeadingPairs>
  <TitlesOfParts>
    <vt:vector size="129" baseType="lpstr">
      <vt:lpstr>Arial</vt:lpstr>
      <vt:lpstr>Calibri</vt:lpstr>
      <vt:lpstr>Raleway</vt:lpstr>
      <vt:lpstr>Symbol</vt:lpstr>
      <vt:lpstr>Times New Roman</vt:lpstr>
      <vt:lpstr>Verdana</vt:lpstr>
      <vt:lpstr>Wingdings</vt:lpstr>
      <vt:lpstr>Office Theme</vt:lpstr>
      <vt:lpstr>PowerPoint Presentation</vt:lpstr>
      <vt:lpstr>PowerPoint Presentation</vt:lpstr>
      <vt:lpstr>PowerPoint Presentation</vt:lpstr>
      <vt:lpstr>PowerPoint Presentation</vt:lpstr>
      <vt:lpstr>Error Detection and Correction</vt:lpstr>
      <vt:lpstr>1. Hamming Code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LDPC (Low-Density Parity Check) code.</vt:lpstr>
      <vt:lpstr>Error-correcting codes</vt:lpstr>
      <vt:lpstr>1. Parity bit</vt:lpstr>
      <vt:lpstr>PowerPoint Presentation</vt:lpstr>
      <vt:lpstr>PowerPoint Presentation</vt:lpstr>
      <vt:lpstr>Checksum</vt:lpstr>
      <vt:lpstr>PowerPoint Presentation</vt:lpstr>
      <vt:lpstr>Cyclic Redundancy Check and Modulo-2 Division</vt:lpstr>
      <vt:lpstr>PowerPoint Presentation</vt:lpstr>
      <vt:lpstr>PowerPoint Presentation</vt:lpstr>
      <vt:lpstr>PowerPoint Presentation</vt:lpstr>
      <vt:lpstr>PowerPoint Presentation</vt:lpstr>
      <vt:lpstr>PowerPoint Presentation</vt:lpstr>
      <vt:lpstr>PowerPoint Presentation</vt:lpstr>
      <vt:lpstr>ELEMENTARY DATA LINK PROTOCOLS </vt:lpstr>
      <vt:lpstr>A Utopian Simplex Protocol</vt:lpstr>
      <vt:lpstr>PowerPoint Presentation</vt:lpstr>
      <vt:lpstr>PowerPoint Presentation</vt:lpstr>
      <vt:lpstr>A Simplex Stop-and-Wait Protocol for an Error-Free Channel</vt:lpstr>
      <vt:lpstr>PowerPoint Presentation</vt:lpstr>
      <vt:lpstr>PowerPoint Presentation</vt:lpstr>
      <vt:lpstr>3. A Simplex Stop-and-Wait Protocol for a Noisy Channel</vt:lpstr>
      <vt:lpstr>PowerPoint Presentation</vt:lpstr>
      <vt:lpstr>PowerPoint Presentation</vt:lpstr>
      <vt:lpstr>4. SLIDING WINDOW PROTOCOLS</vt:lpstr>
      <vt:lpstr>PowerPoint Presentation</vt:lpstr>
      <vt:lpstr>PowerPoint Presentation</vt:lpstr>
      <vt:lpstr>Sliding Window Protocols (2)</vt:lpstr>
      <vt:lpstr>A One-Bit Sliding Window Protocol</vt:lpstr>
      <vt:lpstr>A One-Bit Sliding Window Protocol (ctd.)</vt:lpstr>
      <vt:lpstr>A One-Bit Sliding Window Protocol (ctd.)</vt:lpstr>
      <vt:lpstr>A One-Bit Sliding Window Protocol (2)</vt:lpstr>
      <vt:lpstr> A Protocol Using Go-Back-N </vt:lpstr>
      <vt:lpstr>PowerPoint Presentation</vt:lpstr>
      <vt:lpstr>PowerPoint Presentation</vt:lpstr>
      <vt:lpstr>PowerPoint Presentation</vt:lpstr>
      <vt:lpstr>PowerPoint Presentation</vt:lpstr>
      <vt:lpstr>Sliding Window Protocol Using Go Back N</vt:lpstr>
      <vt:lpstr>PowerPoint Presentation</vt:lpstr>
      <vt:lpstr>PowerPoint Presentation</vt:lpstr>
      <vt:lpstr>PowerPoint Presentation</vt:lpstr>
      <vt:lpstr>Sliding Window Protocol Using Go Back N (2)</vt:lpstr>
      <vt:lpstr>PowerPoint Presentation</vt:lpstr>
      <vt:lpstr>PowerPoint Presentation</vt:lpstr>
      <vt:lpstr>PowerPoint Presentation</vt:lpstr>
      <vt:lpstr>PowerPoint Presentation</vt:lpstr>
      <vt:lpstr>PowerPoint Presentation</vt:lpstr>
      <vt:lpstr>PowerPoint Presentation</vt:lpstr>
      <vt:lpstr>A Sliding Window Protocol Using Selective Repeat (5)</vt:lpstr>
      <vt:lpstr>EXAMPLE DATA LINK PROTOCOLS </vt:lpstr>
      <vt:lpstr>THE MEDIUM ACCESS CONTROL SUBLAYER</vt:lpstr>
      <vt:lpstr>THE CHANNEL ALLOCATION PROBLEM</vt:lpstr>
      <vt:lpstr>PowerPoint Presentation</vt:lpstr>
      <vt:lpstr>PowerPoint Presentation</vt:lpstr>
      <vt:lpstr>Channel Allocation Problem</vt:lpstr>
      <vt:lpstr>Multiple Access Protocols</vt:lpstr>
      <vt:lpstr>ALOHA</vt:lpstr>
      <vt:lpstr>ALOHA </vt:lpstr>
      <vt:lpstr>PowerPoint Presentation</vt:lpstr>
      <vt:lpstr>ALOHA </vt:lpstr>
      <vt:lpstr>CSMA </vt:lpstr>
      <vt:lpstr>CSMA (2) – Persistence</vt:lpstr>
      <vt:lpstr>Nonpersistent CSMA</vt:lpstr>
      <vt:lpstr>1-persistent CSMA</vt:lpstr>
      <vt:lpstr>P-persistent CSMA</vt:lpstr>
      <vt:lpstr>CSMA with Collision Detection</vt:lpstr>
      <vt:lpstr>CSMA (3) –CSMA with Collision Detection</vt:lpstr>
      <vt:lpstr>PowerPoint Presentation</vt:lpstr>
      <vt:lpstr>CSMA/CD </vt:lpstr>
      <vt:lpstr>Collision-Free Protocol  (1)</vt:lpstr>
      <vt:lpstr>PowerPoint Presentation</vt:lpstr>
      <vt:lpstr>Collision-Free (2) – Token Ring</vt:lpstr>
      <vt:lpstr>Collision-Free (2) – Token Ring   (Cont..)</vt:lpstr>
      <vt:lpstr>PowerPoint Presentation</vt:lpstr>
      <vt:lpstr>PowerPoint Presentation</vt:lpstr>
      <vt:lpstr>PowerPoint Presentation</vt:lpstr>
      <vt:lpstr>Collision-Free (3) – Binary Countdown</vt:lpstr>
      <vt:lpstr>PowerPoint Presentation</vt:lpstr>
      <vt:lpstr>Limited-Contention Protocols (1)</vt:lpstr>
      <vt:lpstr>Limited Contention (2) –Adaptive Tree Walk    275</vt:lpstr>
      <vt:lpstr>Ethernet</vt:lpstr>
      <vt:lpstr>Classic Ethernet (1) – Physical Layer</vt:lpstr>
      <vt:lpstr>Classic Ethernet (2) – MAC</vt:lpstr>
      <vt:lpstr>Classic Ethernet (3) – MAC</vt:lpstr>
      <vt:lpstr>Binary Exponential Backoff</vt:lpstr>
      <vt:lpstr>Classic Ethernet (4) – Performance</vt:lpstr>
      <vt:lpstr>Switched/Fast Ethernet (1)</vt:lpstr>
      <vt:lpstr>Switched/Fast Ethernet (2)</vt:lpstr>
      <vt:lpstr>Switched/Fast Ethernet (3)</vt:lpstr>
      <vt:lpstr>Gigabit / 10 Gigabit Ethernet (1)</vt:lpstr>
      <vt:lpstr>Gigabit / 10 Gigabit Ethernet (1)</vt:lpstr>
      <vt:lpstr>Data Link Layer- Switching</vt:lpstr>
      <vt:lpstr>Uses of Bridges</vt:lpstr>
      <vt:lpstr>Learning Bridges (1)</vt:lpstr>
      <vt:lpstr>PowerPoint Presentation</vt:lpstr>
      <vt:lpstr>Learning Bridges (3)</vt:lpstr>
      <vt:lpstr>Spanning Tree (1) – Problem</vt:lpstr>
      <vt:lpstr>PowerPoint Presentation</vt:lpstr>
      <vt:lpstr>Spanning Tree (2) – Algorithm</vt:lpstr>
      <vt:lpstr>Spanning Tree (3) – Example</vt:lpstr>
      <vt:lpstr>Repeaters, Hubs, Bridges, Switches,  Routers, &amp; Gateways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bhasha pydala</cp:lastModifiedBy>
  <cp:revision>181</cp:revision>
  <dcterms:created xsi:type="dcterms:W3CDTF">2018-02-01T03:14:48Z</dcterms:created>
  <dcterms:modified xsi:type="dcterms:W3CDTF">2021-06-24T08:30:16Z</dcterms:modified>
</cp:coreProperties>
</file>